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61"/>
  </p:handoutMasterIdLst>
  <p:sldIdLst>
    <p:sldId id="347" r:id="rId4"/>
    <p:sldId id="259" r:id="rId6"/>
    <p:sldId id="260" r:id="rId7"/>
    <p:sldId id="261" r:id="rId8"/>
    <p:sldId id="265" r:id="rId9"/>
    <p:sldId id="314" r:id="rId10"/>
    <p:sldId id="312" r:id="rId11"/>
    <p:sldId id="315" r:id="rId12"/>
    <p:sldId id="316" r:id="rId13"/>
    <p:sldId id="313" r:id="rId14"/>
    <p:sldId id="317" r:id="rId15"/>
    <p:sldId id="311" r:id="rId16"/>
    <p:sldId id="310" r:id="rId17"/>
    <p:sldId id="262" r:id="rId18"/>
    <p:sldId id="256" r:id="rId19"/>
    <p:sldId id="266" r:id="rId20"/>
    <p:sldId id="286" r:id="rId21"/>
    <p:sldId id="287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3" r:id="rId30"/>
    <p:sldId id="293" r:id="rId31"/>
    <p:sldId id="289" r:id="rId32"/>
    <p:sldId id="306" r:id="rId33"/>
    <p:sldId id="307" r:id="rId34"/>
    <p:sldId id="308" r:id="rId35"/>
    <p:sldId id="309" r:id="rId36"/>
    <p:sldId id="304" r:id="rId37"/>
    <p:sldId id="318" r:id="rId38"/>
    <p:sldId id="281" r:id="rId39"/>
    <p:sldId id="283" r:id="rId40"/>
    <p:sldId id="284" r:id="rId41"/>
    <p:sldId id="320" r:id="rId42"/>
    <p:sldId id="264" r:id="rId43"/>
    <p:sldId id="326" r:id="rId44"/>
    <p:sldId id="324" r:id="rId45"/>
    <p:sldId id="327" r:id="rId46"/>
    <p:sldId id="328" r:id="rId47"/>
    <p:sldId id="342" r:id="rId48"/>
    <p:sldId id="343" r:id="rId49"/>
    <p:sldId id="344" r:id="rId50"/>
    <p:sldId id="345" r:id="rId51"/>
    <p:sldId id="346" r:id="rId52"/>
    <p:sldId id="341" r:id="rId53"/>
    <p:sldId id="330" r:id="rId54"/>
    <p:sldId id="331" r:id="rId55"/>
    <p:sldId id="321" r:id="rId56"/>
    <p:sldId id="332" r:id="rId57"/>
    <p:sldId id="333" r:id="rId58"/>
    <p:sldId id="334" r:id="rId59"/>
    <p:sldId id="348" r:id="rId6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CC0099"/>
    <a:srgbClr val="FFFFFF"/>
    <a:srgbClr val="CCCCFF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57"/>
    <p:restoredTop sz="94600"/>
  </p:normalViewPr>
  <p:slideViewPr>
    <p:cSldViewPr showGuides="1">
      <p:cViewPr varScale="1">
        <p:scale>
          <a:sx n="45" d="100"/>
          <a:sy n="45" d="100"/>
        </p:scale>
        <p:origin x="-840" y="-102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页眉占位符 71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7171" name="日期占位符 717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7172" name="页脚占位符 717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7173" name="灯片编号占位符 717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ea typeface="宋体" panose="02010600030101010101" pitchFamily="2" charset="-122"/>
              </a:rPr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页眉占位符 92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9219" name="日期占位符 921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9220" name="幻灯片图像占位符 921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文本占位符 922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2" name="页脚占位符 922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b="0" dirty="0">
              <a:ea typeface="宋体" panose="02010600030101010101" pitchFamily="2" charset="-122"/>
            </a:endParaRPr>
          </a:p>
        </p:txBody>
      </p:sp>
      <p:sp>
        <p:nvSpPr>
          <p:cNvPr id="9223" name="灯片编号占位符 92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ea typeface="宋体" panose="02010600030101010101" pitchFamily="2" charset="-122"/>
              </a:rPr>
            </a:fld>
            <a:endParaRPr lang="zh-CN" altLang="en-US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056" name="组合 2055"/>
          <p:cNvGrpSpPr/>
          <p:nvPr/>
        </p:nvGrpSpPr>
        <p:grpSpPr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2050" name="图片 20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04"/>
              <a:ext cx="5759" cy="1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" name="任意多边形 2050"/>
            <p:cNvSpPr/>
            <p:nvPr/>
          </p:nvSpPr>
          <p:spPr>
            <a:xfrm>
              <a:off x="576" y="1444"/>
              <a:ext cx="4656" cy="814"/>
            </a:xfrm>
            <a:custGeom>
              <a:avLst/>
              <a:gdLst>
                <a:gd name="txL" fmla="*/ 0 w 43200"/>
                <a:gd name="txT" fmla="*/ 0 h 21680"/>
                <a:gd name="txR" fmla="*/ 43200 w 43200"/>
                <a:gd name="txB" fmla="*/ 21680 h 21680"/>
              </a:gdLst>
              <a:ahLst/>
              <a:cxnLst>
                <a:cxn ang="90">
                  <a:pos x="0" y="21679"/>
                </a:cxn>
                <a:cxn ang="0">
                  <a:pos x="43199" y="21573"/>
                </a:cxn>
                <a:cxn ang="90">
                  <a:pos x="21600" y="21600"/>
                </a:cxn>
              </a:cxnLst>
              <a:rect l="txL" t="txT" r="txR" b="txB"/>
              <a:pathLst>
                <a:path w="43200" h="21680" fill="none">
                  <a:moveTo>
                    <a:pt x="0" y="21679"/>
                  </a:moveTo>
                  <a:arcTo wR="21600" hR="21600" stAng="-10812573" swAng="10808276"/>
                </a:path>
                <a:path w="43200" h="21680" stroke="0">
                  <a:moveTo>
                    <a:pt x="0" y="21679"/>
                  </a:moveTo>
                  <a:arcTo wR="21600" hR="21600" stAng="-10812573" swAng="10808276"/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55" name="组合 2054"/>
            <p:cNvGrpSpPr/>
            <p:nvPr/>
          </p:nvGrpSpPr>
          <p:grpSpPr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2052" name="矩形 2051"/>
              <p:cNvSpPr/>
              <p:nvPr/>
            </p:nvSpPr>
            <p:spPr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" name="矩形 2052"/>
              <p:cNvSpPr/>
              <p:nvPr/>
            </p:nvSpPr>
            <p:spPr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" name="矩形 2053"/>
              <p:cNvSpPr/>
              <p:nvPr/>
            </p:nvSpPr>
            <p:spPr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57" name="标题 2056"/>
          <p:cNvSpPr>
            <a:spLocks noGrp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8" name="副标题 2057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059" name="日期占位符 2058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060" name="页脚占位符 205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ct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endParaRPr lang="zh-CN" altLang="en-US" dirty="0"/>
          </a:p>
        </p:txBody>
      </p:sp>
      <p:sp>
        <p:nvSpPr>
          <p:cNvPr id="2061" name="灯片编号占位符 206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056" name="组合 2055"/>
          <p:cNvGrpSpPr/>
          <p:nvPr/>
        </p:nvGrpSpPr>
        <p:grpSpPr>
          <a:xfrm>
            <a:off x="0" y="1752600"/>
            <a:ext cx="9142413" cy="1981200"/>
            <a:chOff x="0" y="1104"/>
            <a:chExt cx="5759" cy="1248"/>
          </a:xfrm>
        </p:grpSpPr>
        <p:pic>
          <p:nvPicPr>
            <p:cNvPr id="2050" name="图片 20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04"/>
              <a:ext cx="5759" cy="1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" name="任意多边形 2050"/>
            <p:cNvSpPr/>
            <p:nvPr/>
          </p:nvSpPr>
          <p:spPr>
            <a:xfrm>
              <a:off x="576" y="1444"/>
              <a:ext cx="4656" cy="814"/>
            </a:xfrm>
            <a:custGeom>
              <a:avLst/>
              <a:gdLst>
                <a:gd name="txL" fmla="*/ 0 w 43200"/>
                <a:gd name="txT" fmla="*/ 0 h 21680"/>
                <a:gd name="txR" fmla="*/ 43200 w 43200"/>
                <a:gd name="txB" fmla="*/ 21680 h 21680"/>
              </a:gdLst>
              <a:ahLst/>
              <a:cxnLst>
                <a:cxn ang="90">
                  <a:pos x="0" y="21679"/>
                </a:cxn>
                <a:cxn ang="0">
                  <a:pos x="43199" y="21573"/>
                </a:cxn>
                <a:cxn ang="90">
                  <a:pos x="21600" y="21600"/>
                </a:cxn>
              </a:cxnLst>
              <a:rect l="txL" t="txT" r="txR" b="txB"/>
              <a:pathLst>
                <a:path w="43200" h="21680" fill="none">
                  <a:moveTo>
                    <a:pt x="0" y="21679"/>
                  </a:moveTo>
                  <a:arcTo wR="21600" hR="21600" stAng="-10812573" swAng="10808276"/>
                </a:path>
                <a:path w="43200" h="21680" stroke="0">
                  <a:moveTo>
                    <a:pt x="0" y="21679"/>
                  </a:moveTo>
                  <a:arcTo wR="21600" hR="21600" stAng="-10812573" swAng="10808276"/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55" name="组合 2054"/>
            <p:cNvGrpSpPr/>
            <p:nvPr/>
          </p:nvGrpSpPr>
          <p:grpSpPr>
            <a:xfrm>
              <a:off x="0" y="2208"/>
              <a:ext cx="5759" cy="144"/>
              <a:chOff x="0" y="2208"/>
              <a:chExt cx="5759" cy="144"/>
            </a:xfrm>
          </p:grpSpPr>
          <p:sp>
            <p:nvSpPr>
              <p:cNvPr id="2052" name="矩形 2051"/>
              <p:cNvSpPr/>
              <p:nvPr/>
            </p:nvSpPr>
            <p:spPr>
              <a:xfrm>
                <a:off x="0" y="2208"/>
                <a:ext cx="5759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3" name="矩形 2052"/>
              <p:cNvSpPr/>
              <p:nvPr/>
            </p:nvSpPr>
            <p:spPr>
              <a:xfrm>
                <a:off x="4319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54" name="矩形 2053"/>
              <p:cNvSpPr/>
              <p:nvPr/>
            </p:nvSpPr>
            <p:spPr>
              <a:xfrm>
                <a:off x="0" y="2208"/>
                <a:ext cx="1440" cy="14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57" name="标题 2056"/>
          <p:cNvSpPr>
            <a:spLocks noGrp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8" name="副标题 2057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2059" name="日期占位符 2058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2060" name="页脚占位符 2059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ct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endParaRPr lang="zh-CN" altLang="en-US" dirty="0"/>
          </a:p>
        </p:txBody>
      </p:sp>
      <p:sp>
        <p:nvSpPr>
          <p:cNvPr id="2061" name="灯片编号占位符 2060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32" name="组合 1031"/>
          <p:cNvGrpSpPr/>
          <p:nvPr/>
        </p:nvGrpSpPr>
        <p:grpSpPr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026" name="图片 102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759" cy="1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" name="任意多边形 1026"/>
            <p:cNvSpPr/>
            <p:nvPr/>
          </p:nvSpPr>
          <p:spPr>
            <a:xfrm>
              <a:off x="576" y="340"/>
              <a:ext cx="4656" cy="814"/>
            </a:xfrm>
            <a:custGeom>
              <a:avLst/>
              <a:gdLst>
                <a:gd name="txL" fmla="*/ 0 w 43200"/>
                <a:gd name="txT" fmla="*/ 0 h 21680"/>
                <a:gd name="txR" fmla="*/ 43200 w 43200"/>
                <a:gd name="txB" fmla="*/ 21680 h 21680"/>
              </a:gdLst>
              <a:ahLst/>
              <a:cxnLst>
                <a:cxn ang="90">
                  <a:pos x="0" y="21679"/>
                </a:cxn>
                <a:cxn ang="0">
                  <a:pos x="43199" y="21573"/>
                </a:cxn>
                <a:cxn ang="90">
                  <a:pos x="21600" y="21600"/>
                </a:cxn>
              </a:cxnLst>
              <a:rect l="txL" t="txT" r="txR" b="txB"/>
              <a:pathLst>
                <a:path w="43200" h="21680" fill="none">
                  <a:moveTo>
                    <a:pt x="0" y="21679"/>
                  </a:moveTo>
                  <a:arcTo wR="21600" hR="21600" stAng="-10812573" swAng="10808276"/>
                </a:path>
                <a:path w="43200" h="21680" stroke="0">
                  <a:moveTo>
                    <a:pt x="0" y="21679"/>
                  </a:moveTo>
                  <a:arcTo wR="21600" hR="21600" stAng="-10812573" swAng="10808276"/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" name="矩形 1027"/>
            <p:cNvSpPr/>
            <p:nvPr/>
          </p:nvSpPr>
          <p:spPr>
            <a:xfrm>
              <a:off x="0" y="1104"/>
              <a:ext cx="5759" cy="32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9" name="矩形 1028"/>
            <p:cNvSpPr/>
            <p:nvPr/>
          </p:nvSpPr>
          <p:spPr>
            <a:xfrm>
              <a:off x="0" y="1104"/>
              <a:ext cx="5759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0" name="矩形 1029"/>
            <p:cNvSpPr/>
            <p:nvPr/>
          </p:nvSpPr>
          <p:spPr>
            <a:xfrm>
              <a:off x="4319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1" name="矩形 1030"/>
            <p:cNvSpPr/>
            <p:nvPr/>
          </p:nvSpPr>
          <p:spPr>
            <a:xfrm>
              <a:off x="0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3" name="标题 103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文本占位符 103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5" name="日期占位符 103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endParaRPr lang="zh-CN" altLang="en-US" dirty="0"/>
          </a:p>
        </p:txBody>
      </p:sp>
      <p:sp>
        <p:nvSpPr>
          <p:cNvPr id="1036" name="页脚占位符 103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ctr"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endParaRPr lang="zh-CN" altLang="en-US" dirty="0"/>
          </a:p>
        </p:txBody>
      </p:sp>
      <p:sp>
        <p:nvSpPr>
          <p:cNvPr id="1037" name="灯片编号占位符 103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r"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32" name="组合 1031"/>
          <p:cNvGrpSpPr/>
          <p:nvPr/>
        </p:nvGrpSpPr>
        <p:grpSpPr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026" name="图片 102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759" cy="1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7" name="任意多边形 1026"/>
            <p:cNvSpPr/>
            <p:nvPr/>
          </p:nvSpPr>
          <p:spPr>
            <a:xfrm>
              <a:off x="576" y="340"/>
              <a:ext cx="4656" cy="814"/>
            </a:xfrm>
            <a:custGeom>
              <a:avLst/>
              <a:gdLst>
                <a:gd name="txL" fmla="*/ 0 w 43200"/>
                <a:gd name="txT" fmla="*/ 0 h 21680"/>
                <a:gd name="txR" fmla="*/ 43200 w 43200"/>
                <a:gd name="txB" fmla="*/ 21680 h 21680"/>
              </a:gdLst>
              <a:ahLst/>
              <a:cxnLst>
                <a:cxn ang="90">
                  <a:pos x="0" y="21679"/>
                </a:cxn>
                <a:cxn ang="0">
                  <a:pos x="43199" y="21573"/>
                </a:cxn>
                <a:cxn ang="90">
                  <a:pos x="21600" y="21600"/>
                </a:cxn>
              </a:cxnLst>
              <a:rect l="txL" t="txT" r="txR" b="txB"/>
              <a:pathLst>
                <a:path w="43200" h="21680" fill="none">
                  <a:moveTo>
                    <a:pt x="0" y="21679"/>
                  </a:moveTo>
                  <a:arcTo wR="21600" hR="21600" stAng="-10812573" swAng="10808276"/>
                </a:path>
                <a:path w="43200" h="21680" stroke="0">
                  <a:moveTo>
                    <a:pt x="0" y="21679"/>
                  </a:moveTo>
                  <a:arcTo wR="21600" hR="21600" stAng="-10812573" swAng="10808276"/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" name="矩形 1027"/>
            <p:cNvSpPr/>
            <p:nvPr/>
          </p:nvSpPr>
          <p:spPr>
            <a:xfrm>
              <a:off x="0" y="1104"/>
              <a:ext cx="5759" cy="32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9" name="矩形 1028"/>
            <p:cNvSpPr/>
            <p:nvPr/>
          </p:nvSpPr>
          <p:spPr>
            <a:xfrm>
              <a:off x="0" y="1104"/>
              <a:ext cx="5759" cy="14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0" name="矩形 1029"/>
            <p:cNvSpPr/>
            <p:nvPr/>
          </p:nvSpPr>
          <p:spPr>
            <a:xfrm>
              <a:off x="4319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1" name="矩形 1030"/>
            <p:cNvSpPr/>
            <p:nvPr/>
          </p:nvSpPr>
          <p:spPr>
            <a:xfrm>
              <a:off x="0" y="1104"/>
              <a:ext cx="1440" cy="14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3" name="标题 103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文本占位符 103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7" rIns="92075" bIns="46037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5" name="日期占位符 103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endParaRPr lang="zh-CN" altLang="en-US" dirty="0"/>
          </a:p>
        </p:txBody>
      </p:sp>
      <p:sp>
        <p:nvSpPr>
          <p:cNvPr id="1036" name="页脚占位符 103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ctr"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endParaRPr lang="zh-CN" altLang="en-US" dirty="0"/>
          </a:p>
        </p:txBody>
      </p:sp>
      <p:sp>
        <p:nvSpPr>
          <p:cNvPr id="1037" name="灯片编号占位符 103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7" rIns="92075" bIns="46037" anchor="ctr" anchorCtr="0"/>
          <a:lstStyle>
            <a:lvl1pPr algn="r">
              <a:defRPr sz="1400" b="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 eaLnBrk="0" hangingPunc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8.jpeg"/><Relationship Id="rId15" Type="http://schemas.openxmlformats.org/officeDocument/2006/relationships/image" Target="../media/image27.jpeg"/><Relationship Id="rId14" Type="http://schemas.openxmlformats.org/officeDocument/2006/relationships/image" Target="../media/image26.jpeg"/><Relationship Id="rId13" Type="http://schemas.openxmlformats.org/officeDocument/2006/relationships/image" Target="../media/image25.png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image" Target="../media/image29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86250"/>
            <a:ext cx="9144000" cy="1928813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0563"/>
            <a:ext cx="9144000" cy="1809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旧约和新约</a:t>
            </a:r>
            <a:endParaRPr lang="zh-CN" altLang="en-US" sz="8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444615" y="260350"/>
            <a:ext cx="2439670" cy="1110615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讲真理传福音</a:t>
            </a:r>
            <a:r>
              <a:rPr lang="en-US" altLang="zh-CN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  <a:endParaRPr lang="en-US" altLang="zh-CN" sz="16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6" name="图片 77825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7841" name="内容占位符 77840"/>
          <p:cNvGraphicFramePr/>
          <p:nvPr>
            <p:ph/>
          </p:nvPr>
        </p:nvGraphicFramePr>
        <p:xfrm>
          <a:off x="0" y="0"/>
          <a:ext cx="9144000" cy="28543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46" name="图片 82945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2947" name="内容占位符 82946"/>
          <p:cNvGraphicFramePr/>
          <p:nvPr>
            <p:ph/>
          </p:nvPr>
        </p:nvGraphicFramePr>
        <p:xfrm>
          <a:off x="0" y="0"/>
          <a:ext cx="9144000" cy="41878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图片 75777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5779" name="内容占位符 75778"/>
          <p:cNvGraphicFramePr/>
          <p:nvPr>
            <p:ph/>
          </p:nvPr>
        </p:nvGraphicFramePr>
        <p:xfrm>
          <a:off x="0" y="0"/>
          <a:ext cx="9144000" cy="55213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796" name="十六角星 75795"/>
          <p:cNvSpPr/>
          <p:nvPr/>
        </p:nvSpPr>
        <p:spPr>
          <a:xfrm>
            <a:off x="3132138" y="4076700"/>
            <a:ext cx="2952750" cy="1773238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共</a:t>
            </a:r>
            <a:r>
              <a:rPr lang="en-US" altLang="zh-CN" sz="44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66</a:t>
            </a:r>
            <a:r>
              <a:rPr lang="zh-CN" altLang="en-US" sz="44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卷书</a:t>
            </a:r>
            <a:endParaRPr lang="zh-CN" altLang="en-US" sz="4400" b="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图片 74753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4755" name="内容占位符 74754"/>
          <p:cNvGraphicFramePr/>
          <p:nvPr>
            <p:ph/>
          </p:nvPr>
        </p:nvGraphicFramePr>
        <p:xfrm>
          <a:off x="0" y="0"/>
          <a:ext cx="9144000" cy="68548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4775" name="右箭头 74774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488" name="内容占位符 17487"/>
          <p:cNvGraphicFramePr/>
          <p:nvPr>
            <p:ph/>
          </p:nvPr>
        </p:nvGraphicFramePr>
        <p:xfrm>
          <a:off x="0" y="0"/>
          <a:ext cx="9144000" cy="68548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89" name="云形标注 17488"/>
          <p:cNvSpPr/>
          <p:nvPr/>
        </p:nvSpPr>
        <p:spPr>
          <a:xfrm>
            <a:off x="395288" y="1989138"/>
            <a:ext cx="4321175" cy="2881312"/>
          </a:xfrm>
          <a:prstGeom prst="cloudCallout">
            <a:avLst>
              <a:gd name="adj1" fmla="val -111"/>
              <a:gd name="adj2" fmla="val -5495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为什么圣经会分为旧约和新约？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491" name="云形标注 17490"/>
          <p:cNvSpPr/>
          <p:nvPr/>
        </p:nvSpPr>
        <p:spPr>
          <a:xfrm>
            <a:off x="3492500" y="2420938"/>
            <a:ext cx="4321175" cy="2881312"/>
          </a:xfrm>
          <a:prstGeom prst="cloudCallout">
            <a:avLst>
              <a:gd name="adj1" fmla="val -16824"/>
              <a:gd name="adj2" fmla="val -4504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旧约和新约的重点有什么不一样？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492" name="云形标注 17491"/>
          <p:cNvSpPr/>
          <p:nvPr/>
        </p:nvSpPr>
        <p:spPr>
          <a:xfrm>
            <a:off x="4427538" y="2636838"/>
            <a:ext cx="4321175" cy="2881312"/>
          </a:xfrm>
          <a:prstGeom prst="cloudCallout">
            <a:avLst>
              <a:gd name="adj1" fmla="val 13481"/>
              <a:gd name="adj2" fmla="val -5793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旧约和新约的关系又是如何？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493" name="右箭头 17492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9" grpId="0" animBg="1"/>
      <p:bldP spid="17489" grpId="1" animBg="1"/>
      <p:bldP spid="17491" grpId="0" animBg="1"/>
      <p:bldP spid="17491" grpId="1" animBg="1"/>
      <p:bldP spid="174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旧约</a:t>
            </a:r>
            <a:r>
              <a:rPr lang="zh-CN" altLang="en-US" sz="48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 和 </a:t>
            </a: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新约</a:t>
            </a:r>
            <a:endParaRPr lang="zh-CN" altLang="en-US" sz="6600" kern="1200" baseline="0" dirty="0">
              <a:solidFill>
                <a:srgbClr val="330099"/>
              </a:solidFill>
              <a:effectLst>
                <a:outerShdw blurRad="38100" dist="38100" dir="2700000">
                  <a:srgbClr val="C0C0C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2484438" y="3886200"/>
            <a:ext cx="5287962" cy="1752600"/>
          </a:xfrm>
          <a:ln/>
        </p:spPr>
        <p:txBody>
          <a:bodyPr lIns="92075" tIns="46037" rIns="92075" bIns="46037" anchor="t" anchorCtr="0"/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旧约是豫表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    新约是实际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71" name="标题 21570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b="1" dirty="0"/>
              <a:t>我们从一张照片说起</a:t>
            </a:r>
            <a:r>
              <a:rPr lang="en-US" altLang="zh-CN" b="1" dirty="0">
                <a:latin typeface="Times New Roman" panose="02020603050405020304" pitchFamily="18" charset="0"/>
              </a:rPr>
              <a:t>…</a:t>
            </a:r>
            <a:endParaRPr lang="zh-CN" altLang="en-US" b="1" dirty="0"/>
          </a:p>
        </p:txBody>
      </p:sp>
      <p:pic>
        <p:nvPicPr>
          <p:cNvPr id="21573" name="图片 21572" descr="IM000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5612"/>
            <a:ext cx="10117138" cy="759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4" name="图片 21573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4051300"/>
            <a:ext cx="4824413" cy="363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5" name="图片 21574" descr="2008351120038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3612"/>
            <a:ext cx="11125200" cy="834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6" name="图片 21575" descr="images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3246438"/>
            <a:ext cx="5943600" cy="361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77" name="图片 21576" descr="images (2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38" y="-458787"/>
            <a:ext cx="3005137" cy="321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45057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endParaRPr lang="zh-CN" altLang="en-US" dirty="0"/>
          </a:p>
        </p:txBody>
      </p:sp>
      <p:sp>
        <p:nvSpPr>
          <p:cNvPr id="45059" name="文本占位符 45058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2075" tIns="46037" rIns="92075" bIns="46037"/>
          <a:p>
            <a:endParaRPr lang="zh-CN" altLang="en-US" dirty="0"/>
          </a:p>
        </p:txBody>
      </p:sp>
      <p:pic>
        <p:nvPicPr>
          <p:cNvPr id="45061" name="图片 45060" descr="images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图片 45061" descr="images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3" y="4763"/>
            <a:ext cx="5805487" cy="4348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图片 45062" descr="images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075"/>
            <a:ext cx="5805488" cy="4348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b="1" dirty="0"/>
              <a:t>我们从一张照片说起</a:t>
            </a:r>
            <a:r>
              <a:rPr lang="en-US" altLang="zh-CN" b="1" dirty="0">
                <a:latin typeface="Times New Roman" panose="02020603050405020304" pitchFamily="18" charset="0"/>
              </a:rPr>
              <a:t>…</a:t>
            </a:r>
            <a:endParaRPr lang="zh-CN" altLang="en-US" b="1" dirty="0"/>
          </a:p>
        </p:txBody>
      </p:sp>
      <p:pic>
        <p:nvPicPr>
          <p:cNvPr id="46083" name="图片 46082" descr="IM000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5612"/>
            <a:ext cx="10117138" cy="759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46086" descr="IM000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0513"/>
            <a:ext cx="7308850" cy="548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IM000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-892175"/>
            <a:ext cx="8281988" cy="621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图片 46088" descr="IM0005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7237" y="1428750"/>
            <a:ext cx="8424862" cy="577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318" name="图片 55317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33" name="标题 55332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r>
              <a:rPr lang="zh-CN" altLang="en-US" sz="3200" b="1" dirty="0">
                <a:latin typeface="幼圆" pitchFamily="49" charset="-122"/>
                <a:ea typeface="幼圆" pitchFamily="49" charset="-122"/>
              </a:rPr>
              <a:t>据说该建筑设计的灵感是来自水</a:t>
            </a:r>
            <a:r>
              <a:rPr lang="en-US" altLang="zh-CN" sz="32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2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endParaRPr lang="zh-CN" altLang="en-US" kern="1200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副标题 14338"/>
          <p:cNvSpPr>
            <a:spLocks noGrp="1"/>
          </p:cNvSpPr>
          <p:nvPr>
            <p:ph type="subTitle" idx="1"/>
          </p:nvPr>
        </p:nvSpPr>
        <p:spPr>
          <a:ln/>
        </p:spPr>
        <p:txBody>
          <a:bodyPr lIns="92075" tIns="46037" rIns="92075" bIns="46037" anchor="t" anchorCtr="0"/>
          <a:p>
            <a:pPr defTabSz="914400">
              <a:buSzTx/>
            </a:pPr>
            <a:endParaRPr lang="zh-CN" altLang="en-US" kern="1200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0" name="图片 14339" descr="images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14340"/>
          <p:cNvSpPr txBox="1"/>
          <p:nvPr/>
        </p:nvSpPr>
        <p:spPr>
          <a:xfrm>
            <a:off x="1219200" y="990600"/>
            <a:ext cx="5334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9600" dirty="0">
                <a:solidFill>
                  <a:srgbClr val="33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书</a:t>
            </a:r>
            <a:r>
              <a:rPr lang="en-US" altLang="zh-CN" sz="9600" dirty="0">
                <a:solidFill>
                  <a:srgbClr val="33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r>
              <a:rPr lang="en-US" altLang="zh-CN" sz="960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9600">
                <a:solidFill>
                  <a:srgbClr val="33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endParaRPr lang="en-US" altLang="zh-CN" sz="9600" dirty="0">
              <a:solidFill>
                <a:srgbClr val="33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42" name="图片 14341" descr="20089171941441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08525"/>
            <a:ext cx="9147175" cy="137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2" descr="OOOPIC_junlee0608_2009040935d207824b4107e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-1539875"/>
            <a:ext cx="7348537" cy="1051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 descr="8124143855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6519863" cy="535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14344" descr="2431151478_70e88c59a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44113" cy="753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图片 14345" descr="200509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28775"/>
            <a:ext cx="47005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图片 14346" descr="ima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24288"/>
            <a:ext cx="6372225" cy="479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图片 14347" descr="images (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76825" cy="380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图片 14348" descr="DSC_78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438" y="2636838"/>
            <a:ext cx="7559675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标题 56322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水分子的结构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6324" name="图片 56323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图片 58369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标题 58370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蓝图出现了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8372" name="图片 58371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图片 58372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图片 59393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标题 59394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r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开始设计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59396" name="图片 59395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59396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图片 59397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图片 60417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标题 60418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r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作出模型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60420" name="图片 60419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60420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60421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0422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61441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标题 61442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r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制作效果图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61444" name="图片 61443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61444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6" name="图片 6144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图片 61446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图片 61447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图片 62465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标题 62466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/>
        </p:spPr>
        <p:txBody>
          <a:bodyPr lIns="92075" tIns="46037" rIns="92075" bIns="46037" anchor="ctr" anchorCtr="0"/>
          <a:p>
            <a:pPr algn="r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开始施工了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62468" name="图片 62467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62468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62469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62470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62471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图片 62472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4" name="图片 62473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5" name="图片 62474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图片 64513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标题 64514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ln/>
        </p:spPr>
        <p:txBody>
          <a:bodyPr lIns="92075" tIns="46037" rIns="92075" bIns="46037" anchor="ctr" anchorCtr="0"/>
          <a:p>
            <a:pPr algn="r"/>
            <a:r>
              <a:rPr lang="zh-CN" altLang="en-US" sz="3600" b="1" dirty="0">
                <a:latin typeface="幼圆" pitchFamily="49" charset="-122"/>
                <a:ea typeface="幼圆" pitchFamily="49" charset="-122"/>
              </a:rPr>
              <a:t>建造完成！</a:t>
            </a:r>
            <a:r>
              <a:rPr lang="en-US" altLang="zh-CN" sz="3600" b="1" dirty="0">
                <a:latin typeface="Times New Roman" panose="02020603050405020304" pitchFamily="18" charset="0"/>
                <a:ea typeface="幼圆" pitchFamily="49" charset="-122"/>
              </a:rPr>
              <a:t>…</a:t>
            </a:r>
            <a:endParaRPr lang="zh-CN" altLang="en-US" sz="3600" b="1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64516" name="图片 64515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图片 64516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64517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图片 64518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图片 64519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图片 64520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2" name="图片 64521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3" name="图片 64522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4" name="图片 64523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5" name="图片 64524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6" name="图片 64525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7" name="图片 64526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94" name="图片 54293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5" name="图片 54294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6" name="图片 54295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7" name="图片 54296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8" name="图片 54297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9" name="图片 54298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0" name="图片 54299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1" name="图片 54300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2" name="图片 54301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3" name="图片 54302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4" name="图片 54303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5" name="图片 54304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6" name="图片 54305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07" name="任意多边形 54306"/>
          <p:cNvSpPr/>
          <p:nvPr/>
        </p:nvSpPr>
        <p:spPr>
          <a:xfrm rot="1333727">
            <a:off x="1179513" y="1058863"/>
            <a:ext cx="6529387" cy="5768975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180">
                <a:pos x="2721" y="3632"/>
              </a:cxn>
              <a:cxn ang="90">
                <a:pos x="5268" y="18938"/>
              </a:cxn>
              <a:cxn ang="180">
                <a:pos x="4156" y="4906"/>
              </a:cxn>
              <a:cxn ang="0">
                <a:pos x="20982" y="1935"/>
              </a:cxn>
              <a:cxn ang="0">
                <a:pos x="20624" y="7098"/>
              </a:cxn>
              <a:cxn ang="0">
                <a:pos x="15461" y="6741"/>
              </a:cxn>
            </a:cxnLst>
            <a:rect l="txL" t="txT" r="txR" b="txB"/>
            <a:pathLst>
              <a:path w="21600" h="21600">
                <a:moveTo>
                  <a:pt x="17498" y="4968"/>
                </a:moveTo>
                <a:arcTo wR="8881" hR="8881" stAng="-2462527" swAng="-11685396"/>
                <a:lnTo>
                  <a:pt x="4729" y="19732"/>
                </a:lnTo>
                <a:arcTo wR="10800" hR="10800" stAng="7452078" swAng="11685396"/>
                <a:lnTo>
                  <a:pt x="20982" y="1935"/>
                </a:lnTo>
                <a:lnTo>
                  <a:pt x="20624" y="7098"/>
                </a:lnTo>
                <a:lnTo>
                  <a:pt x="15461" y="6741"/>
                </a:lnTo>
                <a:lnTo>
                  <a:pt x="17498" y="4968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8276" name="表格 48275"/>
          <p:cNvGraphicFramePr/>
          <p:nvPr/>
        </p:nvGraphicFramePr>
        <p:xfrm>
          <a:off x="0" y="0"/>
          <a:ext cx="9144000" cy="689133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57338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219" name="图片 48218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0" name="图片 48219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1" name="图片 48220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2" name="图片 48221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3" name="图片 48222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4" name="图片 48223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5" name="图片 48224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6" name="图片 48225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7" name="图片 48226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8" name="图片 48227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29" name="图片 48228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30" name="图片 48229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231" name="图片 48230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282" name="折角形 48281"/>
          <p:cNvSpPr/>
          <p:nvPr/>
        </p:nvSpPr>
        <p:spPr>
          <a:xfrm>
            <a:off x="1116013" y="30178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酝酿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3" name="折角形 48282"/>
          <p:cNvSpPr/>
          <p:nvPr/>
        </p:nvSpPr>
        <p:spPr>
          <a:xfrm>
            <a:off x="612775" y="200977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预备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4" name="折角形 48283"/>
          <p:cNvSpPr/>
          <p:nvPr/>
        </p:nvSpPr>
        <p:spPr>
          <a:xfrm>
            <a:off x="2557463" y="2298700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设计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5" name="折角形 48284"/>
          <p:cNvSpPr/>
          <p:nvPr/>
        </p:nvSpPr>
        <p:spPr>
          <a:xfrm>
            <a:off x="323850" y="10239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6" name="折角形 48285"/>
          <p:cNvSpPr/>
          <p:nvPr/>
        </p:nvSpPr>
        <p:spPr>
          <a:xfrm>
            <a:off x="2125663" y="1217613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安排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7" name="立方体 48286"/>
          <p:cNvSpPr/>
          <p:nvPr/>
        </p:nvSpPr>
        <p:spPr>
          <a:xfrm>
            <a:off x="5076825" y="26368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实施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8" name="立方体 48287"/>
          <p:cNvSpPr/>
          <p:nvPr/>
        </p:nvSpPr>
        <p:spPr>
          <a:xfrm>
            <a:off x="5076825" y="162877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成就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89" name="立方体 48288"/>
          <p:cNvSpPr/>
          <p:nvPr/>
        </p:nvSpPr>
        <p:spPr>
          <a:xfrm>
            <a:off x="6805613" y="2565400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结果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90" name="立方体 48289"/>
          <p:cNvSpPr/>
          <p:nvPr/>
        </p:nvSpPr>
        <p:spPr>
          <a:xfrm>
            <a:off x="6805613" y="15573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291" name="立方体 48290"/>
          <p:cNvSpPr/>
          <p:nvPr/>
        </p:nvSpPr>
        <p:spPr>
          <a:xfrm>
            <a:off x="6013450" y="620713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实现</a:t>
            </a:r>
            <a:r>
              <a:rPr lang="en-US" altLang="zh-CN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lang="en-US" altLang="zh-CN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82" grpId="0" animBg="1"/>
      <p:bldP spid="48283" grpId="0" animBg="1"/>
      <p:bldP spid="48284" grpId="0" animBg="1"/>
      <p:bldP spid="48285" grpId="0" animBg="1"/>
      <p:bldP spid="48286" grpId="0" animBg="1"/>
      <p:bldP spid="48287" grpId="0" animBg="1"/>
      <p:bldP spid="48288" grpId="0" animBg="1"/>
      <p:bldP spid="48289" grpId="0" animBg="1"/>
      <p:bldP spid="48290" grpId="0" animBg="1"/>
      <p:bldP spid="482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7684" name="表格 67683"/>
          <p:cNvGraphicFramePr/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36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7683" name="矩形 67682"/>
          <p:cNvSpPr/>
          <p:nvPr/>
        </p:nvSpPr>
        <p:spPr>
          <a:xfrm>
            <a:off x="-541337" y="1557338"/>
            <a:ext cx="10656887" cy="5832475"/>
          </a:xfrm>
          <a:prstGeom prst="rect">
            <a:avLst/>
          </a:prstGeom>
          <a:solidFill>
            <a:srgbClr val="CCCCFF">
              <a:alpha val="75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7673" name="折角形 67672"/>
          <p:cNvSpPr/>
          <p:nvPr/>
        </p:nvSpPr>
        <p:spPr>
          <a:xfrm>
            <a:off x="1116013" y="453072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酝酿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4" name="折角形 67673"/>
          <p:cNvSpPr/>
          <p:nvPr/>
        </p:nvSpPr>
        <p:spPr>
          <a:xfrm>
            <a:off x="612775" y="3522663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预备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5" name="折角形 67674"/>
          <p:cNvSpPr/>
          <p:nvPr/>
        </p:nvSpPr>
        <p:spPr>
          <a:xfrm>
            <a:off x="2557463" y="381158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设计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6" name="折角形 67675"/>
          <p:cNvSpPr/>
          <p:nvPr/>
        </p:nvSpPr>
        <p:spPr>
          <a:xfrm>
            <a:off x="323850" y="253682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7" name="折角形 67676"/>
          <p:cNvSpPr/>
          <p:nvPr/>
        </p:nvSpPr>
        <p:spPr>
          <a:xfrm>
            <a:off x="2125663" y="2730500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安排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8" name="立方体 67677"/>
          <p:cNvSpPr/>
          <p:nvPr/>
        </p:nvSpPr>
        <p:spPr>
          <a:xfrm>
            <a:off x="5076825" y="414972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实施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79" name="立方体 67678"/>
          <p:cNvSpPr/>
          <p:nvPr/>
        </p:nvSpPr>
        <p:spPr>
          <a:xfrm>
            <a:off x="5076825" y="3141663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成就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80" name="立方体 67679"/>
          <p:cNvSpPr/>
          <p:nvPr/>
        </p:nvSpPr>
        <p:spPr>
          <a:xfrm>
            <a:off x="6805613" y="407828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结果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81" name="立方体 67680"/>
          <p:cNvSpPr/>
          <p:nvPr/>
        </p:nvSpPr>
        <p:spPr>
          <a:xfrm>
            <a:off x="6805613" y="307022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682" name="立方体 67681"/>
          <p:cNvSpPr/>
          <p:nvPr/>
        </p:nvSpPr>
        <p:spPr>
          <a:xfrm>
            <a:off x="6013450" y="2133600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实现</a:t>
            </a:r>
            <a:endParaRPr lang="en-US" altLang="zh-CN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3" grpId="0" animBg="1"/>
      <p:bldP spid="67674" grpId="0" animBg="1"/>
      <p:bldP spid="67675" grpId="0" animBg="1"/>
      <p:bldP spid="67676" grpId="0" animBg="1"/>
      <p:bldP spid="67677" grpId="0" animBg="1"/>
      <p:bldP spid="67678" grpId="0" animBg="1"/>
      <p:bldP spid="67679" grpId="0" animBg="1"/>
      <p:bldP spid="67680" grpId="0" animBg="1"/>
      <p:bldP spid="67681" grpId="0" animBg="1"/>
      <p:bldP spid="676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endParaRPr lang="zh-CN" altLang="en-US" kern="1200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副标题 1536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lIns="92075" tIns="46037" rIns="92075" bIns="46037" anchor="t" anchorCtr="0"/>
          <a:p>
            <a:pPr defTabSz="914400">
              <a:buSzTx/>
            </a:pPr>
            <a:endParaRPr lang="zh-CN" altLang="en-US" kern="1200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364" name="图片 15363" descr="images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15364"/>
          <p:cNvSpPr txBox="1"/>
          <p:nvPr/>
        </p:nvSpPr>
        <p:spPr>
          <a:xfrm>
            <a:off x="1219200" y="990600"/>
            <a:ext cx="53340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9600" dirty="0">
                <a:latin typeface="黑体" panose="02010609060101010101" pitchFamily="2" charset="-122"/>
                <a:ea typeface="黑体" panose="02010609060101010101" pitchFamily="2" charset="-122"/>
              </a:rPr>
              <a:t>书</a:t>
            </a:r>
            <a:r>
              <a:rPr lang="en-US" altLang="zh-CN" sz="9600" dirty="0"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r>
              <a:rPr lang="en-US" altLang="zh-CN" sz="9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9600">
                <a:latin typeface="Arial" panose="020B0604020202020204" pitchFamily="34" charset="0"/>
                <a:ea typeface="黑体" panose="02010609060101010101" pitchFamily="2" charset="-122"/>
              </a:rPr>
              <a:t>…</a:t>
            </a:r>
            <a:endParaRPr lang="en-US" altLang="zh-CN" sz="9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66" name="图片 15365" descr="20089171941441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-4635500"/>
            <a:ext cx="9147175" cy="137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15366" descr="OOOPIC_junlee0608_2009040935d207824b4107e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3" y="-1539875"/>
            <a:ext cx="7348537" cy="1051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15367" descr="8124143855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6519863" cy="535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15368" descr="2431151478_70e88c59a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044113" cy="753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15369" descr="200509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28775"/>
            <a:ext cx="47005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15370" descr="ima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24288"/>
            <a:ext cx="6372225" cy="479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5371" descr="images (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76825" cy="380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5372" descr="DSC_78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875" y="2708275"/>
            <a:ext cx="755967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矩形 15373"/>
          <p:cNvSpPr/>
          <p:nvPr/>
        </p:nvSpPr>
        <p:spPr>
          <a:xfrm>
            <a:off x="-1260475" y="-1035050"/>
            <a:ext cx="12890500" cy="9001125"/>
          </a:xfrm>
          <a:prstGeom prst="rect">
            <a:avLst/>
          </a:prstGeom>
          <a:solidFill>
            <a:srgbClr val="CCCCFF">
              <a:alpha val="78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5375" name="图片 15374" descr="images (4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988" y="488950"/>
            <a:ext cx="7200900" cy="576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6" name="文本框 15375"/>
          <p:cNvSpPr txBox="1"/>
          <p:nvPr/>
        </p:nvSpPr>
        <p:spPr>
          <a:xfrm>
            <a:off x="3059113" y="3284538"/>
            <a:ext cx="49688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0" dirty="0">
                <a:latin typeface="Arial Black" panose="020B0A04020102020204" pitchFamily="34" charset="0"/>
                <a:ea typeface="宋体" panose="02010600030101010101" pitchFamily="2" charset="-122"/>
              </a:rPr>
              <a:t>BIBLE</a:t>
            </a:r>
            <a:r>
              <a:rPr lang="zh-CN" altLang="en-US" sz="3200" b="0" dirty="0">
                <a:latin typeface="Arial Black" panose="020B0A04020102020204" pitchFamily="34" charset="0"/>
                <a:ea typeface="宋体" panose="02010600030101010101" pitchFamily="2" charset="-122"/>
              </a:rPr>
              <a:t>：“</a:t>
            </a:r>
            <a:r>
              <a:rPr lang="en-US" altLang="zh-CN" sz="3200" b="0" dirty="0">
                <a:latin typeface="Arial Black" panose="020B0A04020102020204" pitchFamily="34" charset="0"/>
                <a:ea typeface="宋体" panose="02010600030101010101" pitchFamily="2" charset="-122"/>
              </a:rPr>
              <a:t>The Book”</a:t>
            </a:r>
            <a:endParaRPr lang="en-US" altLang="zh-CN" sz="3200" b="0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7" name="直接连接符 15376"/>
          <p:cNvSpPr/>
          <p:nvPr/>
        </p:nvSpPr>
        <p:spPr>
          <a:xfrm>
            <a:off x="3132138" y="3860800"/>
            <a:ext cx="424815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8" name="文本框 15377"/>
          <p:cNvSpPr txBox="1"/>
          <p:nvPr/>
        </p:nvSpPr>
        <p:spPr>
          <a:xfrm>
            <a:off x="-468312" y="4868863"/>
            <a:ext cx="10153650" cy="1111250"/>
          </a:xfrm>
          <a:prstGeom prst="rect">
            <a:avLst/>
          </a:prstGeom>
          <a:solidFill>
            <a:srgbClr val="006600">
              <a:alpha val="89000"/>
            </a:srgbClr>
          </a:solidFill>
          <a:ln w="127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66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书中之书</a:t>
            </a:r>
            <a:r>
              <a:rPr lang="en-US" altLang="zh-CN" sz="66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——</a:t>
            </a:r>
            <a:r>
              <a:rPr lang="zh-CN" altLang="en-US" sz="66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</a:t>
            </a:r>
            <a:endParaRPr lang="zh-CN" altLang="en-US" sz="66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0658" name="表格 70657"/>
          <p:cNvGraphicFramePr/>
          <p:nvPr/>
        </p:nvGraphicFramePr>
        <p:xfrm>
          <a:off x="0" y="0"/>
          <a:ext cx="9144000" cy="689133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57338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0684" name="图片 70683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5" name="图片 70684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6" name="图片 70685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7" name="图片 70686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8" name="图片 70687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89" name="图片 70688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0" name="图片 70689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1" name="图片 70690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2" name="图片 70691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3" name="图片 70692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4" name="图片 70693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5" name="图片 70694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96" name="图片 70695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97" name="折角形 70696"/>
          <p:cNvSpPr/>
          <p:nvPr/>
        </p:nvSpPr>
        <p:spPr>
          <a:xfrm>
            <a:off x="1116013" y="30178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酝酿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698" name="折角形 70697"/>
          <p:cNvSpPr/>
          <p:nvPr/>
        </p:nvSpPr>
        <p:spPr>
          <a:xfrm>
            <a:off x="612775" y="200977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预备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699" name="折角形 70698"/>
          <p:cNvSpPr/>
          <p:nvPr/>
        </p:nvSpPr>
        <p:spPr>
          <a:xfrm>
            <a:off x="2557463" y="2298700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设计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0" name="折角形 70699"/>
          <p:cNvSpPr/>
          <p:nvPr/>
        </p:nvSpPr>
        <p:spPr>
          <a:xfrm>
            <a:off x="323850" y="10239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1" name="折角形 70700"/>
          <p:cNvSpPr/>
          <p:nvPr/>
        </p:nvSpPr>
        <p:spPr>
          <a:xfrm>
            <a:off x="2125663" y="1217613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安排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2" name="立方体 70701"/>
          <p:cNvSpPr/>
          <p:nvPr/>
        </p:nvSpPr>
        <p:spPr>
          <a:xfrm>
            <a:off x="5076825" y="26368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实施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3" name="立方体 70702"/>
          <p:cNvSpPr/>
          <p:nvPr/>
        </p:nvSpPr>
        <p:spPr>
          <a:xfrm>
            <a:off x="5076825" y="162877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成就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4" name="立方体 70703"/>
          <p:cNvSpPr/>
          <p:nvPr/>
        </p:nvSpPr>
        <p:spPr>
          <a:xfrm>
            <a:off x="6805613" y="2565400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结果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5" name="立方体 70704"/>
          <p:cNvSpPr/>
          <p:nvPr/>
        </p:nvSpPr>
        <p:spPr>
          <a:xfrm>
            <a:off x="6805613" y="15573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0706" name="立方体 70705"/>
          <p:cNvSpPr/>
          <p:nvPr/>
        </p:nvSpPr>
        <p:spPr>
          <a:xfrm>
            <a:off x="6013450" y="620713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实现</a:t>
            </a:r>
            <a:r>
              <a:rPr lang="en-US" altLang="zh-CN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lang="en-US" altLang="zh-CN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82" name="表格 71681"/>
          <p:cNvGraphicFramePr/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36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02" name="矩形 71701"/>
          <p:cNvSpPr/>
          <p:nvPr/>
        </p:nvSpPr>
        <p:spPr>
          <a:xfrm>
            <a:off x="-541337" y="1557338"/>
            <a:ext cx="10656887" cy="5832475"/>
          </a:xfrm>
          <a:prstGeom prst="rect">
            <a:avLst/>
          </a:prstGeom>
          <a:solidFill>
            <a:srgbClr val="CCCCFF">
              <a:alpha val="75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03" name="折角形 71702"/>
          <p:cNvSpPr/>
          <p:nvPr/>
        </p:nvSpPr>
        <p:spPr>
          <a:xfrm>
            <a:off x="1116013" y="453072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酝酿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4" name="折角形 71703"/>
          <p:cNvSpPr/>
          <p:nvPr/>
        </p:nvSpPr>
        <p:spPr>
          <a:xfrm>
            <a:off x="612775" y="3522663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预备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5" name="折角形 71704"/>
          <p:cNvSpPr/>
          <p:nvPr/>
        </p:nvSpPr>
        <p:spPr>
          <a:xfrm>
            <a:off x="2557463" y="381158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设计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6" name="折角形 71705"/>
          <p:cNvSpPr/>
          <p:nvPr/>
        </p:nvSpPr>
        <p:spPr>
          <a:xfrm>
            <a:off x="323850" y="253682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7" name="折角形 71706"/>
          <p:cNvSpPr/>
          <p:nvPr/>
        </p:nvSpPr>
        <p:spPr>
          <a:xfrm>
            <a:off x="2125663" y="2730500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安排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8" name="立方体 71707"/>
          <p:cNvSpPr/>
          <p:nvPr/>
        </p:nvSpPr>
        <p:spPr>
          <a:xfrm>
            <a:off x="5076825" y="414972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实施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09" name="立方体 71708"/>
          <p:cNvSpPr/>
          <p:nvPr/>
        </p:nvSpPr>
        <p:spPr>
          <a:xfrm>
            <a:off x="5076825" y="3141663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成就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10" name="立方体 71709"/>
          <p:cNvSpPr/>
          <p:nvPr/>
        </p:nvSpPr>
        <p:spPr>
          <a:xfrm>
            <a:off x="6805613" y="407828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结果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11" name="立方体 71710"/>
          <p:cNvSpPr/>
          <p:nvPr/>
        </p:nvSpPr>
        <p:spPr>
          <a:xfrm>
            <a:off x="6805613" y="307022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712" name="立方体 71711"/>
          <p:cNvSpPr/>
          <p:nvPr/>
        </p:nvSpPr>
        <p:spPr>
          <a:xfrm>
            <a:off x="6013450" y="2133600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实现</a:t>
            </a:r>
            <a:endParaRPr lang="en-US" altLang="zh-CN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2706" name="表格 72705"/>
          <p:cNvGraphicFramePr/>
          <p:nvPr/>
        </p:nvGraphicFramePr>
        <p:xfrm>
          <a:off x="0" y="0"/>
          <a:ext cx="9144000" cy="689133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57338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32" name="图片 72731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3" name="图片 72732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4" name="图片 72733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5" name="图片 72734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6" name="图片 72735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7" name="图片 72736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8" name="图片 72737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39" name="图片 72738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0" name="图片 72739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1" name="图片 72740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2" name="图片 72741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3" name="图片 72742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44" name="图片 72743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45" name="折角形 72744"/>
          <p:cNvSpPr/>
          <p:nvPr/>
        </p:nvSpPr>
        <p:spPr>
          <a:xfrm>
            <a:off x="1116013" y="30178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酝酿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46" name="折角形 72745"/>
          <p:cNvSpPr/>
          <p:nvPr/>
        </p:nvSpPr>
        <p:spPr>
          <a:xfrm>
            <a:off x="612775" y="2009775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预备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47" name="折角形 72746"/>
          <p:cNvSpPr/>
          <p:nvPr/>
        </p:nvSpPr>
        <p:spPr>
          <a:xfrm>
            <a:off x="2557463" y="2298700"/>
            <a:ext cx="1727200" cy="1274763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设计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48" name="折角形 72747"/>
          <p:cNvSpPr/>
          <p:nvPr/>
        </p:nvSpPr>
        <p:spPr>
          <a:xfrm>
            <a:off x="323850" y="1023938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计划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49" name="折角形 72748"/>
          <p:cNvSpPr/>
          <p:nvPr/>
        </p:nvSpPr>
        <p:spPr>
          <a:xfrm>
            <a:off x="2125663" y="1217613"/>
            <a:ext cx="1727200" cy="1274762"/>
          </a:xfrm>
          <a:prstGeom prst="foldedCorner">
            <a:avLst>
              <a:gd name="adj" fmla="val 43486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安排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50" name="立方体 72749"/>
          <p:cNvSpPr/>
          <p:nvPr/>
        </p:nvSpPr>
        <p:spPr>
          <a:xfrm>
            <a:off x="5076825" y="26368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实施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51" name="立方体 72750"/>
          <p:cNvSpPr/>
          <p:nvPr/>
        </p:nvSpPr>
        <p:spPr>
          <a:xfrm>
            <a:off x="5076825" y="1628775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成就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52" name="立方体 72751"/>
          <p:cNvSpPr/>
          <p:nvPr/>
        </p:nvSpPr>
        <p:spPr>
          <a:xfrm>
            <a:off x="6805613" y="2565400"/>
            <a:ext cx="2016125" cy="1296988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结果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53" name="立方体 72752"/>
          <p:cNvSpPr/>
          <p:nvPr/>
        </p:nvSpPr>
        <p:spPr>
          <a:xfrm>
            <a:off x="6805613" y="1557338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2754" name="立方体 72753"/>
          <p:cNvSpPr/>
          <p:nvPr/>
        </p:nvSpPr>
        <p:spPr>
          <a:xfrm>
            <a:off x="6013450" y="620713"/>
            <a:ext cx="2016125" cy="1296987"/>
          </a:xfrm>
          <a:prstGeom prst="cube">
            <a:avLst>
              <a:gd name="adj" fmla="val 28028"/>
            </a:avLst>
          </a:prstGeom>
          <a:solidFill>
            <a:schemeClr val="bg2"/>
          </a:solidFill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实现</a:t>
            </a:r>
            <a:r>
              <a:rPr lang="en-US" altLang="zh-CN" sz="4400" b="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lang="en-US" altLang="zh-CN" sz="4400" b="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5599" name="表格 65598"/>
          <p:cNvGraphicFramePr/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36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5619" name="图片 65618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0" name="图片 65619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1" name="图片 65620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2" name="图片 65621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3" name="图片 65622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4" name="图片 65623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5" name="图片 65624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6" name="图片 65625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7" name="图片 65626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8" name="图片 65627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29" name="图片 65628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30" name="图片 65629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631" name="图片 65630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632" name="椭圆 65631"/>
          <p:cNvSpPr/>
          <p:nvPr/>
        </p:nvSpPr>
        <p:spPr>
          <a:xfrm>
            <a:off x="180975" y="1341438"/>
            <a:ext cx="4246563" cy="55165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633" name="椭圆 65632"/>
          <p:cNvSpPr/>
          <p:nvPr/>
        </p:nvSpPr>
        <p:spPr>
          <a:xfrm>
            <a:off x="4787900" y="1268413"/>
            <a:ext cx="4246563" cy="55165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635" name="云形标注 65634"/>
          <p:cNvSpPr/>
          <p:nvPr/>
        </p:nvSpPr>
        <p:spPr>
          <a:xfrm>
            <a:off x="1403350" y="2205038"/>
            <a:ext cx="5184775" cy="2881312"/>
          </a:xfrm>
          <a:prstGeom prst="cloudCallout">
            <a:avLst>
              <a:gd name="adj1" fmla="val 33801"/>
              <a:gd name="adj2" fmla="val 176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这个例子的中心是为着一个建筑物的</a:t>
            </a:r>
            <a:r>
              <a:rPr lang="en-US" altLang="zh-CN" sz="36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……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5636" name="右箭头 65635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5637" name="云形标注 65636"/>
          <p:cNvSpPr/>
          <p:nvPr/>
        </p:nvSpPr>
        <p:spPr>
          <a:xfrm>
            <a:off x="2339975" y="2205038"/>
            <a:ext cx="5400675" cy="2303462"/>
          </a:xfrm>
          <a:prstGeom prst="cloudCallout">
            <a:avLst>
              <a:gd name="adj1" fmla="val 12287"/>
              <a:gd name="adj2" fmla="val 400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那么，圣经的中心是什么呢？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5" grpId="0" animBg="1"/>
      <p:bldP spid="65635" grpId="1" animBg="1"/>
      <p:bldP spid="656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3970" name="表格 83969"/>
          <p:cNvGraphicFramePr/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36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4005" name="右箭头 84004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4006" name="云形标注 84005"/>
          <p:cNvSpPr/>
          <p:nvPr/>
        </p:nvSpPr>
        <p:spPr>
          <a:xfrm>
            <a:off x="2339975" y="2205038"/>
            <a:ext cx="5400675" cy="2303462"/>
          </a:xfrm>
          <a:prstGeom prst="cloudCallout">
            <a:avLst>
              <a:gd name="adj1" fmla="val 12287"/>
              <a:gd name="adj2" fmla="val 400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那么，圣经的中心是什么呢？</a:t>
            </a:r>
            <a:endParaRPr lang="zh-CN" altLang="en-US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43" name="表格 38942"/>
          <p:cNvGraphicFramePr/>
          <p:nvPr/>
        </p:nvGraphicFramePr>
        <p:xfrm>
          <a:off x="0" y="0"/>
          <a:ext cx="9144000" cy="68183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4843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942" name="文本框 38941"/>
          <p:cNvSpPr txBox="1"/>
          <p:nvPr/>
        </p:nvSpPr>
        <p:spPr>
          <a:xfrm>
            <a:off x="4140200" y="-171450"/>
            <a:ext cx="1019175" cy="7173913"/>
          </a:xfrm>
          <a:prstGeom prst="rect">
            <a:avLst/>
          </a:prstGeom>
          <a:solidFill>
            <a:srgbClr val="008000">
              <a:alpha val="89000"/>
            </a:srgbClr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圣经的中心</a:t>
            </a:r>
            <a:r>
              <a:rPr lang="en-US" altLang="zh-CN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——</a:t>
            </a: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基督</a:t>
            </a:r>
            <a:endParaRPr lang="zh-CN" altLang="en-US" sz="5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38944" name="矩形标注 38943"/>
          <p:cNvSpPr/>
          <p:nvPr/>
        </p:nvSpPr>
        <p:spPr>
          <a:xfrm>
            <a:off x="179388" y="1557338"/>
            <a:ext cx="3779837" cy="2663825"/>
          </a:xfrm>
          <a:prstGeom prst="wedgeRectCallout">
            <a:avLst>
              <a:gd name="adj1" fmla="val 58569"/>
              <a:gd name="adj2" fmla="val 88736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“基督”：意为“神的受膏者”和“被神选定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的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”，是代表神执行神旨意的那一位。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（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基督的希伯来语是“弥赛亚”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8945" name="椭圆 38944"/>
          <p:cNvSpPr/>
          <p:nvPr/>
        </p:nvSpPr>
        <p:spPr>
          <a:xfrm>
            <a:off x="34925" y="188913"/>
            <a:ext cx="2736850" cy="1368425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影儿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8946" name="椭圆 38945"/>
          <p:cNvSpPr/>
          <p:nvPr/>
        </p:nvSpPr>
        <p:spPr>
          <a:xfrm>
            <a:off x="6516688" y="44450"/>
            <a:ext cx="2519362" cy="1296988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实体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8951" name="矩形标注 38950"/>
          <p:cNvSpPr/>
          <p:nvPr/>
        </p:nvSpPr>
        <p:spPr>
          <a:xfrm>
            <a:off x="71438" y="2997200"/>
            <a:ext cx="3924300" cy="1871663"/>
          </a:xfrm>
          <a:prstGeom prst="wedgeRectCallout">
            <a:avLst>
              <a:gd name="adj1" fmla="val -11611"/>
              <a:gd name="adj2" fmla="val -144231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这些原是后事的影儿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那形体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（实体）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却是基督。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歌罗西书二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2" name="十六角星 38951"/>
          <p:cNvSpPr/>
          <p:nvPr/>
        </p:nvSpPr>
        <p:spPr>
          <a:xfrm>
            <a:off x="3779838" y="4365625"/>
            <a:ext cx="1728787" cy="2420938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基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督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 animBg="1"/>
      <p:bldP spid="38944" grpId="0" animBg="1"/>
      <p:bldP spid="38944" grpId="1" animBg="1"/>
      <p:bldP spid="38945" grpId="0" animBg="1"/>
      <p:bldP spid="38946" grpId="0" animBg="1"/>
      <p:bldP spid="38951" grpId="0" animBg="1"/>
      <p:bldP spid="389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62" name="表格 40961"/>
          <p:cNvGraphicFramePr/>
          <p:nvPr/>
        </p:nvGraphicFramePr>
        <p:xfrm>
          <a:off x="0" y="0"/>
          <a:ext cx="9144000" cy="68183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4843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82" name="文本框 40981"/>
          <p:cNvSpPr txBox="1"/>
          <p:nvPr/>
        </p:nvSpPr>
        <p:spPr>
          <a:xfrm>
            <a:off x="4140200" y="-171450"/>
            <a:ext cx="1019175" cy="7173913"/>
          </a:xfrm>
          <a:prstGeom prst="rect">
            <a:avLst/>
          </a:prstGeom>
          <a:solidFill>
            <a:srgbClr val="008000">
              <a:alpha val="89000"/>
            </a:srgbClr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圣经的中心</a:t>
            </a:r>
            <a:r>
              <a:rPr lang="en-US" altLang="zh-CN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——</a:t>
            </a: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基督</a:t>
            </a:r>
            <a:endParaRPr lang="zh-CN" altLang="en-US" sz="5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40984" name="椭圆 40983"/>
          <p:cNvSpPr/>
          <p:nvPr/>
        </p:nvSpPr>
        <p:spPr>
          <a:xfrm>
            <a:off x="34925" y="188913"/>
            <a:ext cx="2592388" cy="1368425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影儿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85" name="椭圆 40984"/>
          <p:cNvSpPr/>
          <p:nvPr/>
        </p:nvSpPr>
        <p:spPr>
          <a:xfrm>
            <a:off x="6443663" y="44450"/>
            <a:ext cx="2592387" cy="1296988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实体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86" name="二十四角星 40985"/>
          <p:cNvSpPr/>
          <p:nvPr/>
        </p:nvSpPr>
        <p:spPr>
          <a:xfrm>
            <a:off x="288925" y="4508500"/>
            <a:ext cx="2482850" cy="1611313"/>
          </a:xfrm>
          <a:prstGeom prst="star24">
            <a:avLst>
              <a:gd name="adj" fmla="val 37500"/>
            </a:avLst>
          </a:prstGeom>
          <a:solidFill>
            <a:schemeClr val="tx2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豫表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87" name="二十四角星 40986"/>
          <p:cNvSpPr/>
          <p:nvPr/>
        </p:nvSpPr>
        <p:spPr>
          <a:xfrm>
            <a:off x="5940425" y="4437063"/>
            <a:ext cx="2447925" cy="1728787"/>
          </a:xfrm>
          <a:prstGeom prst="star24">
            <a:avLst>
              <a:gd name="adj" fmla="val 37500"/>
            </a:avLst>
          </a:prstGeom>
          <a:solidFill>
            <a:schemeClr val="tx2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实际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88" name="横卷形 40987"/>
          <p:cNvSpPr/>
          <p:nvPr/>
        </p:nvSpPr>
        <p:spPr>
          <a:xfrm>
            <a:off x="1547813" y="2349500"/>
            <a:ext cx="2376487" cy="1584325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应许</a:t>
            </a:r>
            <a:endParaRPr lang="zh-CN" altLang="en-US" sz="4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89" name="横卷形 40988"/>
          <p:cNvSpPr/>
          <p:nvPr/>
        </p:nvSpPr>
        <p:spPr>
          <a:xfrm>
            <a:off x="5580063" y="2420938"/>
            <a:ext cx="2520950" cy="1512887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应验</a:t>
            </a:r>
            <a:endParaRPr lang="zh-CN" altLang="en-US" sz="4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991" name="矩形标注 40990"/>
          <p:cNvSpPr/>
          <p:nvPr/>
        </p:nvSpPr>
        <p:spPr>
          <a:xfrm>
            <a:off x="611188" y="1700213"/>
            <a:ext cx="3275012" cy="1871662"/>
          </a:xfrm>
          <a:prstGeom prst="wedgeRectCallout">
            <a:avLst>
              <a:gd name="adj1" fmla="val 2014"/>
              <a:gd name="adj2" fmla="val 112935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亚当乃是那以后要来之人的豫像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（豫表）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罗马书五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2" name="矩形标注 40991"/>
          <p:cNvSpPr/>
          <p:nvPr/>
        </p:nvSpPr>
        <p:spPr>
          <a:xfrm>
            <a:off x="5543550" y="4625975"/>
            <a:ext cx="3492500" cy="1827213"/>
          </a:xfrm>
          <a:prstGeom prst="wedgeRectCallout">
            <a:avLst>
              <a:gd name="adj1" fmla="val -17500"/>
              <a:gd name="adj2" fmla="val -111079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所应许的原是</a:t>
            </a:r>
            <a:r>
              <a:rPr lang="zh-CN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指着一个人，就是基督。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加拉太书三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3" name="十六角星 40992"/>
          <p:cNvSpPr/>
          <p:nvPr/>
        </p:nvSpPr>
        <p:spPr>
          <a:xfrm>
            <a:off x="3779838" y="4365625"/>
            <a:ext cx="1728787" cy="2420938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基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督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40994" name="右箭头 40993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6" grpId="0" animBg="1"/>
      <p:bldP spid="40987" grpId="0" animBg="1"/>
      <p:bldP spid="40988" grpId="0" animBg="1"/>
      <p:bldP spid="40989" grpId="0" animBg="1"/>
      <p:bldP spid="40991" grpId="0" animBg="1"/>
      <p:bldP spid="40991" grpId="1" animBg="1"/>
      <p:bldP spid="40992" grpId="0" animBg="1"/>
      <p:bldP spid="40993" grpId="1" animBg="1"/>
      <p:bldP spid="40993" grpId="2" animBg="1"/>
      <p:bldP spid="40993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6" name="表格 41985"/>
          <p:cNvGraphicFramePr/>
          <p:nvPr/>
        </p:nvGraphicFramePr>
        <p:xfrm>
          <a:off x="0" y="0"/>
          <a:ext cx="9144000" cy="68183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48431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bg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bg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006" name="文本框 42005"/>
          <p:cNvSpPr txBox="1"/>
          <p:nvPr/>
        </p:nvSpPr>
        <p:spPr>
          <a:xfrm>
            <a:off x="4140200" y="-171450"/>
            <a:ext cx="1019175" cy="7173913"/>
          </a:xfrm>
          <a:prstGeom prst="rect">
            <a:avLst/>
          </a:prstGeom>
          <a:solidFill>
            <a:srgbClr val="008000">
              <a:alpha val="89000"/>
            </a:srgbClr>
          </a:solidFill>
          <a:ln w="127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圣经的中心</a:t>
            </a:r>
            <a:r>
              <a:rPr lang="en-US" altLang="zh-CN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——</a:t>
            </a:r>
            <a:r>
              <a:rPr lang="zh-CN" altLang="en-US" sz="5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基督</a:t>
            </a:r>
            <a:endParaRPr lang="zh-CN" altLang="en-US" sz="5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42007" name="椭圆 42006"/>
          <p:cNvSpPr/>
          <p:nvPr/>
        </p:nvSpPr>
        <p:spPr>
          <a:xfrm>
            <a:off x="34925" y="188913"/>
            <a:ext cx="2808288" cy="1368425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影儿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08" name="椭圆 42007"/>
          <p:cNvSpPr/>
          <p:nvPr/>
        </p:nvSpPr>
        <p:spPr>
          <a:xfrm>
            <a:off x="6516688" y="44450"/>
            <a:ext cx="2519362" cy="1296988"/>
          </a:xfrm>
          <a:prstGeom prst="ellipse">
            <a:avLst/>
          </a:prstGeom>
          <a:solidFill>
            <a:schemeClr val="tx2">
              <a:alpha val="95000"/>
            </a:schemeClr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实体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09" name="二十四角星 42008"/>
          <p:cNvSpPr/>
          <p:nvPr/>
        </p:nvSpPr>
        <p:spPr>
          <a:xfrm>
            <a:off x="288925" y="4508500"/>
            <a:ext cx="2482850" cy="1611313"/>
          </a:xfrm>
          <a:prstGeom prst="star24">
            <a:avLst>
              <a:gd name="adj" fmla="val 37500"/>
            </a:avLst>
          </a:prstGeom>
          <a:solidFill>
            <a:schemeClr val="tx2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豫表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10" name="二十四角星 42009"/>
          <p:cNvSpPr/>
          <p:nvPr/>
        </p:nvSpPr>
        <p:spPr>
          <a:xfrm>
            <a:off x="6084888" y="4437063"/>
            <a:ext cx="2519362" cy="1728787"/>
          </a:xfrm>
          <a:prstGeom prst="star24">
            <a:avLst>
              <a:gd name="adj" fmla="val 37500"/>
            </a:avLst>
          </a:prstGeom>
          <a:solidFill>
            <a:schemeClr val="tx2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FF"/>
                </a:solidFill>
                <a:latin typeface="隶书" pitchFamily="49" charset="-122"/>
                <a:ea typeface="隶书" pitchFamily="49" charset="-122"/>
              </a:rPr>
              <a:t>实际</a:t>
            </a:r>
            <a:endParaRPr lang="zh-CN" altLang="en-US" sz="4400" dirty="0">
              <a:solidFill>
                <a:srgbClr val="FFFFFF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11" name="横卷形 42010"/>
          <p:cNvSpPr/>
          <p:nvPr/>
        </p:nvSpPr>
        <p:spPr>
          <a:xfrm>
            <a:off x="1619250" y="2349500"/>
            <a:ext cx="2305050" cy="1584325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应许</a:t>
            </a:r>
            <a:endParaRPr lang="zh-CN" altLang="en-US" sz="4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12" name="横卷形 42011"/>
          <p:cNvSpPr/>
          <p:nvPr/>
        </p:nvSpPr>
        <p:spPr>
          <a:xfrm>
            <a:off x="5580063" y="2420938"/>
            <a:ext cx="2520950" cy="1512887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4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应验</a:t>
            </a:r>
            <a:endParaRPr lang="zh-CN" altLang="en-US" sz="4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015" name="十六角星 42014"/>
          <p:cNvSpPr/>
          <p:nvPr/>
        </p:nvSpPr>
        <p:spPr>
          <a:xfrm>
            <a:off x="3779838" y="4365625"/>
            <a:ext cx="1728787" cy="2420938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基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督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42016" name="右箭头 42015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标题 86017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旧约</a:t>
            </a:r>
            <a:r>
              <a:rPr lang="zh-CN" altLang="en-US" sz="48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 和 </a:t>
            </a: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新约</a:t>
            </a:r>
            <a:endParaRPr lang="zh-CN" altLang="en-US" sz="6600" kern="1200" baseline="0" dirty="0">
              <a:solidFill>
                <a:srgbClr val="330099"/>
              </a:solidFill>
              <a:effectLst>
                <a:outerShdw blurRad="38100" dist="38100" dir="2700000">
                  <a:srgbClr val="C0C0C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86019" name="副标题 86018"/>
          <p:cNvSpPr>
            <a:spLocks noGrp="1"/>
          </p:cNvSpPr>
          <p:nvPr>
            <p:ph type="subTitle" idx="1"/>
          </p:nvPr>
        </p:nvSpPr>
        <p:spPr>
          <a:xfrm>
            <a:off x="2484438" y="3886200"/>
            <a:ext cx="5287962" cy="1752600"/>
          </a:xfrm>
          <a:ln/>
        </p:spPr>
        <p:txBody>
          <a:bodyPr lIns="92075" tIns="46037" rIns="92075" bIns="46037" anchor="t" anchorCtr="0"/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旧约是豫表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    新约是实际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0" name="十六角星 86019"/>
          <p:cNvSpPr/>
          <p:nvPr/>
        </p:nvSpPr>
        <p:spPr>
          <a:xfrm>
            <a:off x="6372225" y="3357563"/>
            <a:ext cx="1728788" cy="2420937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基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督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019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9462" name="矩形标注 19461"/>
          <p:cNvSpPr/>
          <p:nvPr/>
        </p:nvSpPr>
        <p:spPr>
          <a:xfrm>
            <a:off x="4211638" y="44450"/>
            <a:ext cx="4895850" cy="1871663"/>
          </a:xfrm>
          <a:prstGeom prst="wedgeRectCallout">
            <a:avLst>
              <a:gd name="adj1" fmla="val 16796"/>
              <a:gd name="adj2" fmla="val 59074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于是从摩西和众先知起，凡经上所指着自己的话，都给他们讲解明白了。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路加福音二十四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8400" y="3429000"/>
            <a:ext cx="272732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6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0"/>
            <a:ext cx="3024187" cy="302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6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0"/>
            <a:ext cx="3851275" cy="360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16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573463"/>
            <a:ext cx="3243263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images (15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5175"/>
            <a:ext cx="2917825" cy="3275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 descr="images (17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02050"/>
            <a:ext cx="2617788" cy="315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 descr="thumb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588" y="3141663"/>
            <a:ext cx="2665412" cy="400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 descr="images (14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488" y="2133600"/>
            <a:ext cx="3240087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16393" descr="images (16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1863" y="4149725"/>
            <a:ext cx="3779837" cy="377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 descr="images (19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338" y="3954463"/>
            <a:ext cx="2903537" cy="290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6395" descr="thumb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888" y="0"/>
            <a:ext cx="3636962" cy="363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16396" descr="9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1413" y="0"/>
            <a:ext cx="4762500" cy="357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文本占位符 16397"/>
          <p:cNvPicPr>
            <a:picLocks noChangeAspect="1"/>
          </p:cNvPicPr>
          <p:nvPr>
            <p:ph type="body" idx="1"/>
          </p:nvPr>
        </p:nvPicPr>
        <p:blipFill>
          <a:blip r:embed="rId13"/>
          <a:stretch>
            <a:fillRect/>
          </a:stretch>
        </p:blipFill>
        <p:spPr>
          <a:xfrm>
            <a:off x="0" y="-531812"/>
            <a:ext cx="2770188" cy="4105275"/>
          </a:xfrm>
          <a:ln/>
        </p:spPr>
      </p:pic>
      <p:pic>
        <p:nvPicPr>
          <p:cNvPr id="16399" name="图片 16398" descr="images (21)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5375" y="3284538"/>
            <a:ext cx="2770188" cy="400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图片 16399" descr="images (22)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628775"/>
            <a:ext cx="3032125" cy="522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图片 16400" descr="images (20)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365625"/>
            <a:ext cx="3065463" cy="429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文本框 16401"/>
          <p:cNvSpPr txBox="1"/>
          <p:nvPr/>
        </p:nvSpPr>
        <p:spPr>
          <a:xfrm>
            <a:off x="-468312" y="4868863"/>
            <a:ext cx="10153650" cy="1783715"/>
          </a:xfrm>
          <a:prstGeom prst="rect">
            <a:avLst/>
          </a:prstGeom>
          <a:solidFill>
            <a:srgbClr val="006600">
              <a:alpha val="89000"/>
            </a:srgbClr>
          </a:solidFill>
          <a:ln w="127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截止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2025</a:t>
            </a:r>
            <a:r>
              <a:rPr lang="zh-CN" altLang="en-US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年，圣经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(</a:t>
            </a:r>
            <a:r>
              <a:rPr lang="zh-CN" altLang="en-US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全部或部分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)</a:t>
            </a:r>
            <a:endParaRPr lang="en-US" altLang="zh-CN" sz="4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已被翻译成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3435</a:t>
            </a:r>
            <a:r>
              <a:rPr lang="zh-CN" altLang="en-US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种文字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…</a:t>
            </a:r>
            <a:endParaRPr lang="zh-CN" altLang="en-US" sz="4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16403" name="文本框 16402"/>
          <p:cNvSpPr txBox="1"/>
          <p:nvPr/>
        </p:nvSpPr>
        <p:spPr>
          <a:xfrm>
            <a:off x="6928803" y="0"/>
            <a:ext cx="1721485" cy="7173913"/>
          </a:xfrm>
          <a:prstGeom prst="rect">
            <a:avLst/>
          </a:prstGeom>
          <a:solidFill>
            <a:srgbClr val="008000">
              <a:alpha val="89000"/>
            </a:srgbClr>
          </a:solidFill>
          <a:ln w="127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圣经自从出版直到今天，</a:t>
            </a:r>
            <a:endParaRPr lang="zh-CN" altLang="en-US" sz="40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发行量累积已超过</a:t>
            </a:r>
            <a:r>
              <a:rPr lang="zh-CN" altLang="en-US" sz="40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五十亿本。</a:t>
            </a:r>
            <a:endParaRPr lang="zh-CN" altLang="en-US" sz="40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16404" name="文本框 16403"/>
          <p:cNvSpPr txBox="1"/>
          <p:nvPr/>
        </p:nvSpPr>
        <p:spPr>
          <a:xfrm>
            <a:off x="2339975" y="0"/>
            <a:ext cx="1720850" cy="7173913"/>
          </a:xfrm>
          <a:prstGeom prst="rect">
            <a:avLst/>
          </a:prstGeom>
          <a:solidFill>
            <a:srgbClr val="008000">
              <a:alpha val="89000"/>
            </a:srgbClr>
          </a:solidFill>
          <a:ln w="127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目前全世界圣经的发行量，</a:t>
            </a:r>
            <a:endParaRPr lang="zh-CN" altLang="en-US" sz="40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每年达两亿本以上。</a:t>
            </a:r>
            <a:endParaRPr lang="zh-CN" altLang="en-US" sz="40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16405" name="文本框 16404"/>
          <p:cNvSpPr txBox="1"/>
          <p:nvPr/>
        </p:nvSpPr>
        <p:spPr>
          <a:xfrm>
            <a:off x="-362267" y="4254500"/>
            <a:ext cx="10153650" cy="1779588"/>
          </a:xfrm>
          <a:prstGeom prst="rect">
            <a:avLst/>
          </a:prstGeom>
          <a:solidFill>
            <a:srgbClr val="006600">
              <a:alpha val="89000"/>
            </a:srgbClr>
          </a:solidFill>
          <a:ln w="1270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zh-CN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圣经已成为</a:t>
            </a:r>
            <a:endParaRPr lang="zh-CN" altLang="en-US" sz="4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zh-CN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人类历史上发行量最大的书</a:t>
            </a:r>
            <a:r>
              <a:rPr lang="en-US" altLang="zh-CN" sz="4400" b="0" dirty="0">
                <a:solidFill>
                  <a:srgbClr val="FFFF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康简魏碑" pitchFamily="65" charset="-122"/>
              </a:rPr>
              <a:t>…</a:t>
            </a:r>
            <a:endParaRPr lang="zh-CN" altLang="en-US" sz="4400" b="0" dirty="0">
              <a:solidFill>
                <a:srgbClr val="FFFF99"/>
              </a:solidFill>
              <a:effectLst>
                <a:outerShdw blurRad="38100" dist="38100" dir="2700000">
                  <a:srgbClr val="00000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pic>
        <p:nvPicPr>
          <p:cNvPr id="16406" name="图片 16405" descr="复件 9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313" y="0"/>
            <a:ext cx="4762500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16406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2214E-6 L -0.04774 0.2391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bldLvl="0" animBg="1"/>
      <p:bldP spid="16402" grpId="1" bldLvl="0" animBg="1"/>
      <p:bldP spid="16403" grpId="0" bldLvl="0" animBg="1"/>
      <p:bldP spid="16403" grpId="1" bldLvl="0" animBg="1"/>
      <p:bldP spid="16404" grpId="0" animBg="1"/>
      <p:bldP spid="16404" grpId="1" animBg="1"/>
      <p:bldP spid="16405" grpId="0" bldLvl="0" animBg="1"/>
      <p:bldP spid="16405" grpId="1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标题 92161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3" name="文本占位符 92162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92164" name="矩形标注 92163"/>
          <p:cNvSpPr/>
          <p:nvPr/>
        </p:nvSpPr>
        <p:spPr>
          <a:xfrm>
            <a:off x="4211638" y="44450"/>
            <a:ext cx="4895850" cy="1871663"/>
          </a:xfrm>
          <a:prstGeom prst="wedgeRectCallout">
            <a:avLst>
              <a:gd name="adj1" fmla="val 16796"/>
              <a:gd name="adj2" fmla="val 59074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于是从摩西和众先知起，凡经上所指着自己的话，都给他们讲解明白了。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路加福音二十四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5" name="矩形 92164"/>
          <p:cNvSpPr/>
          <p:nvPr/>
        </p:nvSpPr>
        <p:spPr>
          <a:xfrm>
            <a:off x="474663" y="429260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166" name="直接连接符 92165"/>
          <p:cNvSpPr/>
          <p:nvPr/>
        </p:nvSpPr>
        <p:spPr>
          <a:xfrm>
            <a:off x="779463" y="537845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2167" name="直接连接符 92166"/>
          <p:cNvSpPr/>
          <p:nvPr/>
        </p:nvSpPr>
        <p:spPr>
          <a:xfrm flipH="1">
            <a:off x="1025525" y="515778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8" name="文本框 92167"/>
          <p:cNvSpPr txBox="1"/>
          <p:nvPr/>
        </p:nvSpPr>
        <p:spPr>
          <a:xfrm>
            <a:off x="760413" y="608012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69" name="直接连接符 92168"/>
          <p:cNvSpPr/>
          <p:nvPr/>
        </p:nvSpPr>
        <p:spPr>
          <a:xfrm flipH="1">
            <a:off x="6269038" y="537527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92170" name="文本框 92169"/>
          <p:cNvSpPr txBox="1"/>
          <p:nvPr/>
        </p:nvSpPr>
        <p:spPr>
          <a:xfrm>
            <a:off x="5497513" y="613727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1" name="直接连接符 92170"/>
          <p:cNvSpPr/>
          <p:nvPr/>
        </p:nvSpPr>
        <p:spPr>
          <a:xfrm flipH="1">
            <a:off x="4984750" y="515620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2" name="文本框 92171"/>
          <p:cNvSpPr txBox="1"/>
          <p:nvPr/>
        </p:nvSpPr>
        <p:spPr>
          <a:xfrm>
            <a:off x="4503738" y="558958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3" name="直接连接符 92172"/>
          <p:cNvSpPr/>
          <p:nvPr/>
        </p:nvSpPr>
        <p:spPr>
          <a:xfrm flipH="1">
            <a:off x="7092950" y="513238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4" name="文本框 92173"/>
          <p:cNvSpPr txBox="1"/>
          <p:nvPr/>
        </p:nvSpPr>
        <p:spPr>
          <a:xfrm>
            <a:off x="6646863" y="558323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5" name="直接连接符 92174"/>
          <p:cNvSpPr/>
          <p:nvPr/>
        </p:nvSpPr>
        <p:spPr>
          <a:xfrm flipH="1">
            <a:off x="7883525" y="514985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6" name="文本框 92175"/>
          <p:cNvSpPr txBox="1"/>
          <p:nvPr/>
        </p:nvSpPr>
        <p:spPr>
          <a:xfrm>
            <a:off x="7500938" y="609282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7" name="文本框 92176"/>
          <p:cNvSpPr txBox="1"/>
          <p:nvPr/>
        </p:nvSpPr>
        <p:spPr>
          <a:xfrm>
            <a:off x="1433513" y="460057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8" name="文本框 92177"/>
          <p:cNvSpPr txBox="1"/>
          <p:nvPr/>
        </p:nvSpPr>
        <p:spPr>
          <a:xfrm>
            <a:off x="7032625" y="435292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79" name="十字形 92178"/>
          <p:cNvSpPr/>
          <p:nvPr/>
        </p:nvSpPr>
        <p:spPr>
          <a:xfrm>
            <a:off x="6499225" y="476250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80" name="矩形 92179"/>
          <p:cNvSpPr/>
          <p:nvPr/>
        </p:nvSpPr>
        <p:spPr>
          <a:xfrm>
            <a:off x="6702425" y="525938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81" name="直接连接符 92180"/>
          <p:cNvSpPr/>
          <p:nvPr/>
        </p:nvSpPr>
        <p:spPr>
          <a:xfrm>
            <a:off x="1041400" y="538162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2182" name="直接连接符 92181"/>
          <p:cNvSpPr/>
          <p:nvPr/>
        </p:nvSpPr>
        <p:spPr>
          <a:xfrm>
            <a:off x="7115175" y="537368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2183" name="矩形标注 92182"/>
          <p:cNvSpPr/>
          <p:nvPr/>
        </p:nvSpPr>
        <p:spPr>
          <a:xfrm>
            <a:off x="5364163" y="2924175"/>
            <a:ext cx="2520950" cy="1250950"/>
          </a:xfrm>
          <a:prstGeom prst="wedgeRectCallout">
            <a:avLst>
              <a:gd name="adj1" fmla="val -34634"/>
              <a:gd name="adj2" fmla="val 140102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4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约在主前</a:t>
            </a:r>
            <a:r>
              <a:rPr lang="en-US" altLang="zh-CN" sz="24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270</a:t>
            </a:r>
            <a:r>
              <a:rPr lang="zh-CN" altLang="en-US" sz="24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年，旧约的七十士译本（</a:t>
            </a:r>
            <a:r>
              <a:rPr lang="en-US" altLang="zh-CN" sz="24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LXX</a:t>
            </a:r>
            <a:r>
              <a:rPr lang="zh-CN" altLang="en-US" sz="24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）出现</a:t>
            </a:r>
            <a:endParaRPr lang="zh-CN" altLang="en-US" sz="24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2184" name="椭圆 92183"/>
          <p:cNvSpPr/>
          <p:nvPr/>
        </p:nvSpPr>
        <p:spPr>
          <a:xfrm>
            <a:off x="6227763" y="5157788"/>
            <a:ext cx="504825" cy="431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标题 90113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5" name="文本占位符 90114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charRg st="4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charRg st="45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标题 93185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3187" name="文本占位符 93186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93188" name="矩形 93187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189" name="直接连接符 93188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3190" name="直接连接符 93189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3191" name="文本框 93190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192" name="直接连接符 93191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93193" name="文本框 93192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194" name="直接连接符 93193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3195" name="文本框 93194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196" name="直接连接符 93195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3197" name="文本框 93196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198" name="直接连接符 93197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3199" name="文本框 93198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200" name="文本框 93199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201" name="文本框 93200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3202" name="十字形 93201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203" name="矩形 93202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204" name="直接连接符 93203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3205" name="直接连接符 93204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3206" name="椭圆 93205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207" name="椭圆 93206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3209" name="矩形标注 93208"/>
          <p:cNvSpPr/>
          <p:nvPr/>
        </p:nvSpPr>
        <p:spPr>
          <a:xfrm>
            <a:off x="0" y="5157788"/>
            <a:ext cx="9144000" cy="1439862"/>
          </a:xfrm>
          <a:prstGeom prst="wedgeRectCallout">
            <a:avLst>
              <a:gd name="adj1" fmla="val 36616"/>
              <a:gd name="adj2" fmla="val -92116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耶稣对他们说，这就是我从前与你们同在之时，所告诉你们的话，说，摩西的律法，先知的书，和诗篇上所记的，凡指着我的话，都必须应验。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</a:t>
            </a:r>
            <a:r>
              <a:rPr lang="zh-CN" altLang="en-US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路加福音二十四</a:t>
            </a:r>
            <a:r>
              <a:rPr lang="en-US" altLang="zh-CN" sz="28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44</a:t>
            </a:r>
            <a:endParaRPr lang="zh-CN" altLang="en-US" sz="28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210" name="直接连接符 93209"/>
          <p:cNvSpPr/>
          <p:nvPr/>
        </p:nvSpPr>
        <p:spPr>
          <a:xfrm>
            <a:off x="827088" y="6453188"/>
            <a:ext cx="44656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标题 94209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4211" name="文本占位符 94210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94212" name="矩形 94211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3" name="直接连接符 94212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4214" name="直接连接符 94213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215" name="文本框 94214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16" name="直接连接符 94215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94217" name="文本框 94216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18" name="直接连接符 94217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219" name="文本框 94218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20" name="直接连接符 94219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221" name="文本框 94220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22" name="直接连接符 94221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223" name="文本框 94222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24" name="文本框 94223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25" name="文本框 94224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4226" name="十字形 94225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27" name="矩形 94226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4228" name="直接连接符 94227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4229" name="直接连接符 94228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4230" name="椭圆 94229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31" name="椭圆 94230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36" name="矩形 94235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37" name="文本框 94236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3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37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37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37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6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37">
                                            <p:txEl>
                                              <p:charRg st="6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37">
                                            <p:txEl>
                                              <p:charRg st="75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37">
                                            <p:txEl>
                                              <p:charRg st="93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10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37">
                                            <p:txEl>
                                              <p:charRg st="109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126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37">
                                            <p:txEl>
                                              <p:charRg st="126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>
                                            <p:txEl>
                                              <p:charRg st="138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37">
                                            <p:txEl>
                                              <p:charRg st="138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标题 109569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9571" name="文本占位符 109570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09572" name="矩形 109571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3" name="直接连接符 109572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9574" name="直接连接符 109573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5" name="文本框 109574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76" name="直接连接符 109575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09577" name="文本框 109576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78" name="直接连接符 109577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9" name="文本框 109578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80" name="直接连接符 109579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1" name="文本框 109580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82" name="直接连接符 109581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3" name="文本框 109582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84" name="文本框 109583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85" name="文本框 109584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86" name="十字形 109585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87" name="矩形 109586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9588" name="直接连接符 109587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9589" name="直接连接符 109588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9590" name="椭圆 109589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1" name="椭圆 109590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2" name="矩形 109591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3" name="文本框 109592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9594" name="矩形 109593"/>
          <p:cNvSpPr/>
          <p:nvPr/>
        </p:nvSpPr>
        <p:spPr>
          <a:xfrm>
            <a:off x="2411413" y="0"/>
            <a:ext cx="673258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95" name="文本框 109594"/>
          <p:cNvSpPr txBox="1"/>
          <p:nvPr/>
        </p:nvSpPr>
        <p:spPr>
          <a:xfrm>
            <a:off x="2700338" y="404813"/>
            <a:ext cx="6119812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行许多神迹奇事（赛三五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遭受仇敌攻逼欺凌辱骂（诗六九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19-20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被人以三十块钱出卖（亚十一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手足在十字架被扎（诗二二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在十字架上受讥诮嗤笑（诗二二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受苦忍辱不开口（赛五三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被挂木上受死（民二一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8~9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被列在罪犯之中（赛五三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被人分外衣，为祂的里衣拈阄（诗二二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9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95">
                                            <p:txEl>
                                              <p:charRg st="14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95">
                                            <p:txEl>
                                              <p:charRg st="35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5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95">
                                            <p:txEl>
                                              <p:charRg st="52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68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595">
                                            <p:txEl>
                                              <p:charRg st="68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8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595">
                                            <p:txEl>
                                              <p:charRg st="85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99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595">
                                            <p:txEl>
                                              <p:charRg st="99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114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595">
                                            <p:txEl>
                                              <p:charRg st="114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>
                                            <p:txEl>
                                              <p:charRg st="129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9595">
                                            <p:txEl>
                                              <p:charRg st="129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10593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10596" name="矩形 110595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597" name="直接连接符 110596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0598" name="直接连接符 110597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0599" name="文本框 110598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0" name="直接连接符 110599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10601" name="文本框 110600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2" name="直接连接符 110601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0603" name="文本框 110602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4" name="直接连接符 110603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0605" name="文本框 110604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6" name="直接连接符 110605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0607" name="文本框 110606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8" name="文本框 110607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09" name="文本框 110608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10" name="十字形 110609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11" name="矩形 110610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0612" name="直接连接符 110611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0613" name="直接连接符 110612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0614" name="椭圆 110613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5" name="椭圆 110614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6" name="矩形 110615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7" name="文本框 110616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18" name="矩形 110617"/>
          <p:cNvSpPr/>
          <p:nvPr/>
        </p:nvSpPr>
        <p:spPr>
          <a:xfrm>
            <a:off x="2411413" y="0"/>
            <a:ext cx="673258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19" name="文本框 110618"/>
          <p:cNvSpPr txBox="1"/>
          <p:nvPr/>
        </p:nvSpPr>
        <p:spPr>
          <a:xfrm>
            <a:off x="2700338" y="404813"/>
            <a:ext cx="6119812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行许多神迹奇事（赛三五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遭受仇敌攻逼欺凌辱骂（诗六九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19-20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被人以三十块钱出卖（亚十一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手足在十字架被扎（诗二二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在十字架上受讥诮嗤笑（诗二二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受苦忍辱不开口（赛五三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被挂木上受死（民二一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8~9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被列在罪犯之中（赛五三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被人分外衣，为祂的里衣拈阄（诗二二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0620" name="矩形 110619"/>
          <p:cNvSpPr/>
          <p:nvPr/>
        </p:nvSpPr>
        <p:spPr>
          <a:xfrm>
            <a:off x="0" y="0"/>
            <a:ext cx="6732588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0621" name="文本框 110620"/>
          <p:cNvSpPr txBox="1"/>
          <p:nvPr/>
        </p:nvSpPr>
        <p:spPr>
          <a:xfrm>
            <a:off x="323850" y="404813"/>
            <a:ext cx="6048375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喝人所给的醋（诗六九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21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在亚笔月十四日被杀（出十二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死时一根骨头也不被折断（出十二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为人作赎罪祭（赛五三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被葬于财主之坟墓（赛五三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从死人中复活（诗十六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被接上升，成为至高（诗六八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被神高举，坐在神的右边（诗篇一一〇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……</a:t>
            </a:r>
            <a:endParaRPr lang="en-US" altLang="zh-CN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2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621">
                                            <p:txEl>
                                              <p:charRg st="14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3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621">
                                            <p:txEl>
                                              <p:charRg st="3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4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621">
                                            <p:txEl>
                                              <p:charRg st="49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6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621">
                                            <p:txEl>
                                              <p:charRg st="63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7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21">
                                            <p:txEl>
                                              <p:charRg st="78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21">
                                            <p:txEl>
                                              <p:charRg st="92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109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621">
                                            <p:txEl>
                                              <p:charRg st="109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charRg st="12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621">
                                            <p:txEl>
                                              <p:charRg st="129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标题 111617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1619" name="文本占位符 111618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11620" name="矩形 111619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21" name="直接连接符 111620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1622" name="直接连接符 111621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1623" name="文本框 111622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24" name="直接连接符 111623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11625" name="文本框 111624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26" name="直接连接符 111625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1627" name="文本框 111626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28" name="直接连接符 111627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1629" name="文本框 111628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30" name="直接连接符 111629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1631" name="文本框 111630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32" name="文本框 111631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33" name="文本框 111632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34" name="十字形 111633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1635" name="矩形 111634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1636" name="直接连接符 111635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1637" name="直接连接符 111636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1638" name="椭圆 111637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39" name="椭圆 111638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40" name="矩形 111639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41" name="文本框 111640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42" name="矩形 111641"/>
          <p:cNvSpPr/>
          <p:nvPr/>
        </p:nvSpPr>
        <p:spPr>
          <a:xfrm>
            <a:off x="2411413" y="0"/>
            <a:ext cx="673258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43" name="文本框 111642"/>
          <p:cNvSpPr txBox="1"/>
          <p:nvPr/>
        </p:nvSpPr>
        <p:spPr>
          <a:xfrm>
            <a:off x="2700338" y="404813"/>
            <a:ext cx="6119812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行许多神迹奇事（赛三五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遭受仇敌攻逼欺凌辱骂（诗六九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19-20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被人以三十块钱出卖（亚十一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手足在十字架被扎（诗二二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在十字架上受讥诮嗤笑（诗二二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受苦忍辱不开口（赛五三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被挂木上受死（民二一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8~9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被列在罪犯之中（赛五三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被人分外衣，为祂的里衣拈阄（诗二二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1644" name="矩形 111643"/>
          <p:cNvSpPr/>
          <p:nvPr/>
        </p:nvSpPr>
        <p:spPr>
          <a:xfrm>
            <a:off x="0" y="0"/>
            <a:ext cx="6732588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1645" name="文本框 111644"/>
          <p:cNvSpPr txBox="1"/>
          <p:nvPr/>
        </p:nvSpPr>
        <p:spPr>
          <a:xfrm>
            <a:off x="323850" y="404813"/>
            <a:ext cx="6048375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喝人所给的醋（诗六九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21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在亚笔月十四日被杀（出十二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死时一根骨头也不被折断（出十二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为人作赎罪祭（赛五三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被葬于财主之坟墓（赛五三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从死人中复活（诗十六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被接上升，成为至高（诗六八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被神高举，坐在神的右边（诗篇一一〇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……</a:t>
            </a:r>
            <a:endParaRPr lang="en-US" altLang="zh-CN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标题 112641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3" name="文本占位符 112642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12644" name="矩形 112643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45" name="直接连接符 112644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2646" name="直接连接符 112645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47" name="文本框 112646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48" name="直接连接符 112647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12649" name="文本框 112648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0" name="直接连接符 112649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51" name="文本框 112650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2" name="直接连接符 112651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53" name="文本框 112652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4" name="直接连接符 112653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55" name="文本框 112654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6" name="文本框 112655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7" name="文本框 112656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58" name="十字形 112657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59" name="矩形 112658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60" name="直接连接符 112659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2661" name="直接连接符 112660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2662" name="椭圆 112661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3" name="椭圆 112662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4" name="矩形 112663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5" name="文本框 112664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2666" name="矩形 112665"/>
          <p:cNvSpPr/>
          <p:nvPr/>
        </p:nvSpPr>
        <p:spPr>
          <a:xfrm>
            <a:off x="2411413" y="0"/>
            <a:ext cx="673258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667" name="文本框 112666"/>
          <p:cNvSpPr txBox="1"/>
          <p:nvPr/>
        </p:nvSpPr>
        <p:spPr>
          <a:xfrm>
            <a:off x="2700338" y="404813"/>
            <a:ext cx="6119812" cy="6503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行许多神迹奇事（赛三五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遭受仇敌攻逼欺凌辱骂（诗六九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19-20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被人以三十块钱出卖（亚十一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手足在十字架被扎（诗二二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16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在十字架上受讥诮嗤笑（诗二二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受苦忍辱不开口（赛五三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被挂木上受死（民二一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8~9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被列在罪犯之中（赛五三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被人分外衣，为祂的里衣拈阄（诗二二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18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标题 113665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3667" name="文本占位符 113666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13668" name="矩形 113667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69" name="直接连接符 113668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3670" name="直接连接符 113669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671" name="文本框 113670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72" name="直接连接符 113671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13673" name="文本框 113672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74" name="直接连接符 113673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675" name="文本框 113674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76" name="直接连接符 113675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677" name="文本框 113676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78" name="直接连接符 113677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679" name="文本框 113678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80" name="文本框 113679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81" name="文本框 113680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3682" name="十字形 113681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83" name="矩形 113682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3684" name="直接连接符 113683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3685" name="直接连接符 113684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13686" name="椭圆 113685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7" name="椭圆 113686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8" name="矩形 113687"/>
          <p:cNvSpPr/>
          <p:nvPr/>
        </p:nvSpPr>
        <p:spPr>
          <a:xfrm>
            <a:off x="611188" y="0"/>
            <a:ext cx="6408737" cy="7389813"/>
          </a:xfrm>
          <a:prstGeom prst="rect">
            <a:avLst/>
          </a:prstGeom>
          <a:solidFill>
            <a:srgbClr val="CCCCFF">
              <a:alpha val="95000"/>
            </a:srgbClr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3689" name="文本框 113688"/>
          <p:cNvSpPr txBox="1"/>
          <p:nvPr/>
        </p:nvSpPr>
        <p:spPr>
          <a:xfrm>
            <a:off x="1042988" y="260350"/>
            <a:ext cx="6192837" cy="693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女人的后裔，童女而生（创三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生在犹大支派（创四十九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称为神的儿子（诗二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7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生在大卫王的后代（耶二三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生在伯利恒（弥五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生时东方智者来献礼（诗七二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在世被人藐视厌弃（赛五三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怜悯困苦伤心的人（赛四九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无故被恨（诗六九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4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受恶人围困（诗二二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12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en-US" altLang="zh-CN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23</a:t>
            </a:r>
            <a:r>
              <a:rPr lang="zh-CN" altLang="en-US" sz="28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）</a:t>
            </a: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标题 108545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7" name="文本占位符 108546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108548" name="矩形 108547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49" name="直接连接符 108548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8550" name="直接连接符 108549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51" name="文本框 108550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52" name="直接连接符 108551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108553" name="文本框 108552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54" name="直接连接符 108553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55" name="文本框 108554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56" name="直接连接符 108555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57" name="文本框 108556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58" name="直接连接符 108557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59" name="文本框 108558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60" name="文本框 108559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61" name="文本框 108560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62" name="十字形 108561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63" name="矩形 108562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8564" name="直接连接符 108563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8565" name="直接连接符 108564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108566" name="椭圆 108565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7" name="椭圆 108566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8568" name="云形标注 108567"/>
          <p:cNvSpPr/>
          <p:nvPr/>
        </p:nvSpPr>
        <p:spPr>
          <a:xfrm>
            <a:off x="1908175" y="333375"/>
            <a:ext cx="6911975" cy="3024188"/>
          </a:xfrm>
          <a:prstGeom prst="cloudCallout">
            <a:avLst>
              <a:gd name="adj1" fmla="val 11116"/>
              <a:gd name="adj2" fmla="val 649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</a:t>
            </a:r>
            <a:endParaRPr lang="en-US" altLang="zh-CN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en-US" altLang="zh-CN" sz="36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—————————</a:t>
            </a:r>
            <a:r>
              <a:rPr lang="en-US" altLang="zh-CN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100000000000000000</a:t>
            </a:r>
            <a:endParaRPr lang="en-US" altLang="zh-CN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8569" name="矩形标注 108568"/>
          <p:cNvSpPr/>
          <p:nvPr/>
        </p:nvSpPr>
        <p:spPr>
          <a:xfrm>
            <a:off x="2843213" y="5157788"/>
            <a:ext cx="5905500" cy="1439862"/>
          </a:xfrm>
          <a:prstGeom prst="wedgeRectCallout">
            <a:avLst>
              <a:gd name="adj1" fmla="val 1773"/>
              <a:gd name="adj2" fmla="val -71389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  按数学概率计算，若是一个人能应验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8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项预言，其可能发生的机会仅为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的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17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次方分之一</a:t>
            </a:r>
            <a:r>
              <a:rPr lang="en-US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……</a:t>
            </a:r>
            <a:endParaRPr lang="zh-CN" altLang="en-US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8" grpId="0" animBg="1"/>
      <p:bldP spid="108568" grpId="1" animBg="1"/>
      <p:bldP spid="108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标题 96257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96260" name="矩形 96259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1" name="直接连接符 96260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6262" name="直接连接符 96261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3" name="文本框 96262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64" name="直接连接符 96263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96265" name="文本框 96264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66" name="直接连接符 96265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7" name="文本框 96266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68" name="直接连接符 96267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9" name="文本框 96268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70" name="直接连接符 96269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71" name="文本框 96270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72" name="文本框 96271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73" name="文本框 96272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74" name="十字形 96273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75" name="矩形 96274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6276" name="直接连接符 96275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6277" name="直接连接符 96276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6278" name="椭圆 96277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79" name="椭圆 96278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80" name="云形标注 96279"/>
          <p:cNvSpPr/>
          <p:nvPr/>
        </p:nvSpPr>
        <p:spPr>
          <a:xfrm>
            <a:off x="-1620837" y="0"/>
            <a:ext cx="13465175" cy="5084763"/>
          </a:xfrm>
          <a:prstGeom prst="cloudCallout">
            <a:avLst>
              <a:gd name="adj1" fmla="val 24806"/>
              <a:gd name="adj2" fmla="val 579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</a:t>
            </a:r>
            <a:endParaRPr lang="en-US" altLang="zh-CN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  <a:p>
            <a:pPr algn="ctr"/>
            <a:r>
              <a:rPr lang="en-US" altLang="zh-CN" sz="36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——————————————————</a:t>
            </a:r>
            <a:r>
              <a:rPr lang="en-US" altLang="zh-CN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10000000000000000000000000000000000000000000000000000000000000000000000000000000000000000000000000000000000000000000000000000000000000000000000000000000000000</a:t>
            </a:r>
            <a:endParaRPr lang="en-US" altLang="zh-CN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6281" name="矩形标注 96280"/>
          <p:cNvSpPr/>
          <p:nvPr/>
        </p:nvSpPr>
        <p:spPr>
          <a:xfrm>
            <a:off x="2843213" y="5157788"/>
            <a:ext cx="5113337" cy="1439862"/>
          </a:xfrm>
          <a:prstGeom prst="wedgeRectCallout">
            <a:avLst>
              <a:gd name="adj1" fmla="val 26435"/>
              <a:gd name="adj2" fmla="val -87708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en-US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……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若是一个人能应验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48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项预言，则可能发生的机会仅为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的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157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次方分之一</a:t>
            </a:r>
            <a:r>
              <a:rPr lang="en-US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……</a:t>
            </a:r>
            <a:endParaRPr lang="zh-CN" altLang="en-US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0" grpId="0" animBg="1"/>
      <p:bldP spid="96280" grpId="1" animBg="1"/>
      <p:bldP spid="9628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标题 97281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7283" name="文本占位符 97282"/>
          <p:cNvSpPr>
            <a:spLocks noGrp="1"/>
          </p:cNvSpPr>
          <p:nvPr>
            <p:ph type="body" idx="1"/>
          </p:nvPr>
        </p:nvSpPr>
        <p:spPr>
          <a:xfrm>
            <a:off x="900113" y="1981200"/>
            <a:ext cx="7559675" cy="411480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97284" name="矩形 97283"/>
          <p:cNvSpPr/>
          <p:nvPr/>
        </p:nvSpPr>
        <p:spPr>
          <a:xfrm>
            <a:off x="474663" y="1060450"/>
            <a:ext cx="8350250" cy="2439988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285" name="直接连接符 97284"/>
          <p:cNvSpPr/>
          <p:nvPr/>
        </p:nvSpPr>
        <p:spPr>
          <a:xfrm>
            <a:off x="779463" y="2146300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7286" name="直接连接符 97285"/>
          <p:cNvSpPr/>
          <p:nvPr/>
        </p:nvSpPr>
        <p:spPr>
          <a:xfrm flipH="1">
            <a:off x="1025525" y="1925638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87" name="文本框 97286"/>
          <p:cNvSpPr txBox="1"/>
          <p:nvPr/>
        </p:nvSpPr>
        <p:spPr>
          <a:xfrm>
            <a:off x="760413" y="2847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88" name="直接连接符 97287"/>
          <p:cNvSpPr/>
          <p:nvPr/>
        </p:nvSpPr>
        <p:spPr>
          <a:xfrm flipH="1">
            <a:off x="6269038" y="2143125"/>
            <a:ext cx="0" cy="795338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97289" name="文本框 97288"/>
          <p:cNvSpPr txBox="1"/>
          <p:nvPr/>
        </p:nvSpPr>
        <p:spPr>
          <a:xfrm>
            <a:off x="5497513" y="2905125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0" name="直接连接符 97289"/>
          <p:cNvSpPr/>
          <p:nvPr/>
        </p:nvSpPr>
        <p:spPr>
          <a:xfrm flipH="1">
            <a:off x="4984750" y="19240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91" name="文本框 97290"/>
          <p:cNvSpPr txBox="1"/>
          <p:nvPr/>
        </p:nvSpPr>
        <p:spPr>
          <a:xfrm>
            <a:off x="4503738" y="2357438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2" name="直接连接符 97291"/>
          <p:cNvSpPr/>
          <p:nvPr/>
        </p:nvSpPr>
        <p:spPr>
          <a:xfrm flipH="1">
            <a:off x="7092950" y="1900238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93" name="文本框 97292"/>
          <p:cNvSpPr txBox="1"/>
          <p:nvPr/>
        </p:nvSpPr>
        <p:spPr>
          <a:xfrm>
            <a:off x="6646863" y="23510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4" name="直接连接符 97293"/>
          <p:cNvSpPr/>
          <p:nvPr/>
        </p:nvSpPr>
        <p:spPr>
          <a:xfrm flipH="1">
            <a:off x="7883525" y="1917700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95" name="文本框 97294"/>
          <p:cNvSpPr txBox="1"/>
          <p:nvPr/>
        </p:nvSpPr>
        <p:spPr>
          <a:xfrm>
            <a:off x="7500938" y="2860675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6" name="文本框 97295"/>
          <p:cNvSpPr txBox="1"/>
          <p:nvPr/>
        </p:nvSpPr>
        <p:spPr>
          <a:xfrm>
            <a:off x="1433513" y="1368425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7" name="文本框 97296"/>
          <p:cNvSpPr txBox="1"/>
          <p:nvPr/>
        </p:nvSpPr>
        <p:spPr>
          <a:xfrm>
            <a:off x="7032625" y="1120775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298" name="十字形 97297"/>
          <p:cNvSpPr/>
          <p:nvPr/>
        </p:nvSpPr>
        <p:spPr>
          <a:xfrm>
            <a:off x="6499225" y="1530350"/>
            <a:ext cx="498475" cy="496888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299" name="矩形 97298"/>
          <p:cNvSpPr/>
          <p:nvPr/>
        </p:nvSpPr>
        <p:spPr>
          <a:xfrm>
            <a:off x="6702425" y="2027238"/>
            <a:ext cx="90488" cy="338137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7300" name="直接连接符 97299"/>
          <p:cNvSpPr/>
          <p:nvPr/>
        </p:nvSpPr>
        <p:spPr>
          <a:xfrm>
            <a:off x="1041400" y="2149475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7301" name="直接连接符 97300"/>
          <p:cNvSpPr/>
          <p:nvPr/>
        </p:nvSpPr>
        <p:spPr>
          <a:xfrm>
            <a:off x="7115175" y="2141538"/>
            <a:ext cx="752475" cy="4762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97302" name="椭圆 97301"/>
          <p:cNvSpPr/>
          <p:nvPr/>
        </p:nvSpPr>
        <p:spPr>
          <a:xfrm>
            <a:off x="971550" y="1844675"/>
            <a:ext cx="4032250" cy="503238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3" name="椭圆 97302"/>
          <p:cNvSpPr/>
          <p:nvPr/>
        </p:nvSpPr>
        <p:spPr>
          <a:xfrm>
            <a:off x="6227763" y="1916113"/>
            <a:ext cx="504825" cy="512762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4" name="云形标注 97303"/>
          <p:cNvSpPr/>
          <p:nvPr/>
        </p:nvSpPr>
        <p:spPr>
          <a:xfrm>
            <a:off x="5508625" y="4868863"/>
            <a:ext cx="1368425" cy="1079500"/>
          </a:xfrm>
          <a:prstGeom prst="cloudCallout">
            <a:avLst>
              <a:gd name="adj1" fmla="val -63458"/>
              <a:gd name="adj2" fmla="val 502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3600" dirty="0">
                <a:solidFill>
                  <a:schemeClr val="bg2"/>
                </a:solidFill>
                <a:latin typeface="Arial" panose="020B0604020202020204" pitchFamily="34" charset="0"/>
                <a:ea typeface="幼圆" pitchFamily="49" charset="-122"/>
              </a:rPr>
              <a:t>…</a:t>
            </a:r>
            <a:r>
              <a:rPr lang="zh-CN" altLang="en-US" sz="3600" dirty="0">
                <a:solidFill>
                  <a:schemeClr val="bg2"/>
                </a:solidFill>
                <a:latin typeface="幼圆" pitchFamily="49" charset="-122"/>
                <a:ea typeface="幼圆" pitchFamily="49" charset="-122"/>
              </a:rPr>
              <a:t> </a:t>
            </a:r>
            <a:endParaRPr lang="en-US" altLang="zh-CN" sz="3600" dirty="0">
              <a:solidFill>
                <a:schemeClr val="bg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7305" name="矩形标注 97304"/>
          <p:cNvSpPr/>
          <p:nvPr/>
        </p:nvSpPr>
        <p:spPr>
          <a:xfrm>
            <a:off x="2051050" y="5373688"/>
            <a:ext cx="3241675" cy="1439862"/>
          </a:xfrm>
          <a:prstGeom prst="wedgeRectCallout">
            <a:avLst>
              <a:gd name="adj1" fmla="val -50685"/>
              <a:gd name="adj2" fmla="val -73153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en-US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……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若是一个人能应验全部</a:t>
            </a:r>
            <a:r>
              <a:rPr lang="en-US" altLang="zh-CN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300</a:t>
            </a:r>
            <a:r>
              <a:rPr lang="zh-CN" altLang="en-US" sz="28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多项预言</a:t>
            </a:r>
            <a:r>
              <a:rPr lang="en-US" altLang="zh-CN" sz="28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……</a:t>
            </a:r>
            <a:endParaRPr lang="zh-CN" altLang="en-US" sz="28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4" grpId="0" animBg="1"/>
      <p:bldP spid="97304" grpId="1" animBg="1"/>
      <p:bldP spid="9730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标题 87041"/>
          <p:cNvSpPr>
            <a:spLocks noGrp="1"/>
          </p:cNvSpPr>
          <p:nvPr>
            <p:ph type="title"/>
          </p:nvPr>
        </p:nvSpPr>
        <p:spPr>
          <a:ln/>
        </p:spPr>
        <p:txBody>
          <a:bodyPr lIns="92075" tIns="46037" rIns="92075" bIns="46037" anchor="ctr" anchorCtr="0"/>
          <a:p>
            <a:pPr algn="l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圣经的中心是启示基督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7043" name="文本占位符 87042"/>
          <p:cNvSpPr>
            <a:spLocks noGrp="1"/>
          </p:cNvSpPr>
          <p:nvPr>
            <p:ph type="body" idx="1"/>
          </p:nvPr>
        </p:nvSpPr>
        <p:spPr>
          <a:xfrm>
            <a:off x="827088" y="1981200"/>
            <a:ext cx="7561262" cy="5480050"/>
          </a:xfrm>
          <a:ln/>
        </p:spPr>
        <p:txBody>
          <a:bodyPr lIns="92075" tIns="46037" rIns="92075" bIns="46037"/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旧约圣经用各样的方式和角度来豫表基督。如：人物、事物、地方、祭物、节期、会幕、圣殿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ea typeface="幼圆" pitchFamily="49" charset="-122"/>
              </a:rPr>
              <a:t>…</a:t>
            </a:r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</a:rPr>
              <a:t>…</a:t>
            </a:r>
            <a:endParaRPr lang="en-US" altLang="zh-CN" b="1" dirty="0">
              <a:solidFill>
                <a:srgbClr val="FFFFFF"/>
              </a:solidFill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</a:rPr>
              <a:t> </a:t>
            </a: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旧约圣经里最大的预言，就是关于主耶稣基督的，关于主耶稣的生平就有三百多项，已经全部应验。</a:t>
            </a:r>
            <a:endParaRPr lang="zh-CN" altLang="en-US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 所以，圣经就是一部见证耶稣基督的书。</a:t>
            </a:r>
            <a:endParaRPr lang="zh-CN" altLang="en-US" sz="3600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sp>
        <p:nvSpPr>
          <p:cNvPr id="87048" name="矩形标注 87047"/>
          <p:cNvSpPr/>
          <p:nvPr/>
        </p:nvSpPr>
        <p:spPr>
          <a:xfrm>
            <a:off x="4067175" y="1628775"/>
            <a:ext cx="4787900" cy="1871663"/>
          </a:xfrm>
          <a:prstGeom prst="wedgeRectCallout">
            <a:avLst>
              <a:gd name="adj1" fmla="val -9417"/>
              <a:gd name="adj2" fmla="val 138125"/>
            </a:avLst>
          </a:prstGeom>
          <a:solidFill>
            <a:srgbClr val="FFFF99"/>
          </a:solidFill>
          <a:ln w="952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buNone/>
            </a:pPr>
            <a:r>
              <a:rPr lang="zh-CN" altLang="en-US" sz="2800" dirty="0">
                <a:solidFill>
                  <a:srgbClr val="42140F"/>
                </a:solidFill>
                <a:latin typeface="幼圆" pitchFamily="49" charset="-122"/>
                <a:ea typeface="幼圆" pitchFamily="49" charset="-122"/>
              </a:rPr>
              <a:t>  </a:t>
            </a:r>
            <a:r>
              <a:rPr lang="zh-CN" altLang="en-US" sz="36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“</a:t>
            </a:r>
            <a:r>
              <a:rPr lang="zh-CN" altLang="zh-CN" sz="3600" dirty="0">
                <a:solidFill>
                  <a:srgbClr val="330099"/>
                </a:solidFill>
                <a:latin typeface="宋体" panose="02010600030101010101" pitchFamily="2" charset="-122"/>
                <a:ea typeface="幼圆" pitchFamily="49" charset="-122"/>
              </a:rPr>
              <a:t>…</a:t>
            </a:r>
            <a:r>
              <a:rPr lang="zh-CN" altLang="zh-CN" sz="36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给我作见证的就是这经。</a:t>
            </a:r>
            <a:r>
              <a:rPr lang="zh-CN" altLang="en-US" sz="3600" dirty="0">
                <a:solidFill>
                  <a:srgbClr val="330099"/>
                </a:solidFill>
                <a:latin typeface="幼圆" pitchFamily="49" charset="-122"/>
                <a:ea typeface="幼圆" pitchFamily="49" charset="-122"/>
              </a:rPr>
              <a:t>” </a:t>
            </a:r>
            <a:endParaRPr lang="zh-CN" altLang="zh-CN" sz="3600" dirty="0">
              <a:solidFill>
                <a:srgbClr val="330099"/>
              </a:solidFill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36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约翰福音五</a:t>
            </a:r>
            <a:r>
              <a:rPr lang="en-US" altLang="zh-CN" sz="3600" b="0" dirty="0">
                <a:solidFill>
                  <a:srgbClr val="33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zh-CN" altLang="en-US" sz="3600" b="0" dirty="0">
              <a:solidFill>
                <a:srgbClr val="33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9" name="右箭头 87048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 animBg="1"/>
      <p:bldP spid="8704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98305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旧约</a:t>
            </a:r>
            <a:r>
              <a:rPr lang="zh-CN" altLang="en-US" sz="48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 和 </a:t>
            </a: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新约</a:t>
            </a:r>
            <a:endParaRPr lang="zh-CN" altLang="en-US" sz="6600" kern="1200" baseline="0" dirty="0">
              <a:solidFill>
                <a:srgbClr val="330099"/>
              </a:solidFill>
              <a:effectLst>
                <a:outerShdw blurRad="38100" dist="38100" dir="2700000">
                  <a:srgbClr val="C0C0C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98307" name="副标题 98306"/>
          <p:cNvSpPr>
            <a:spLocks noGrp="1"/>
          </p:cNvSpPr>
          <p:nvPr>
            <p:ph type="subTitle" idx="1"/>
          </p:nvPr>
        </p:nvSpPr>
        <p:spPr>
          <a:xfrm>
            <a:off x="2484438" y="3886200"/>
            <a:ext cx="5287962" cy="1752600"/>
          </a:xfrm>
          <a:ln/>
        </p:spPr>
        <p:txBody>
          <a:bodyPr lIns="92075" tIns="46037" rIns="92075" bIns="46037" anchor="t" anchorCtr="0"/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旧约是豫表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    新约是实际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7">
                                            <p:txEl>
                                              <p:charRg st="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30" name="表格 99329"/>
          <p:cNvGraphicFramePr/>
          <p:nvPr/>
        </p:nvGraphicFramePr>
        <p:xfrm>
          <a:off x="0" y="0"/>
          <a:ext cx="9144000" cy="688498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1100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历时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59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39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共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27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卷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63663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希伯来文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希腊文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9350" name="图片 99349" descr="images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075238"/>
            <a:ext cx="2519362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1" name="图片 99350" descr="images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4941888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2" name="图片 99351" descr="images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089150"/>
            <a:ext cx="4392613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3" name="图片 99352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3" y="1052513"/>
            <a:ext cx="2220912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4" name="图片 99353" descr="images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413"/>
            <a:ext cx="29162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5" name="图片 99354" descr="ZZ06818530_short_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2794000"/>
            <a:ext cx="3598863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6" name="图片 99355" descr="images (1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463" y="1412875"/>
            <a:ext cx="3097212" cy="194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7" name="图片 99356" descr="images (12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763" y="2133600"/>
            <a:ext cx="29162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8" name="图片 99357" descr="U1540P6T12D2661730F44DT200612261347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463" y="1412875"/>
            <a:ext cx="4427537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9" name="图片 99358" descr="image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463" y="1412875"/>
            <a:ext cx="360045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60" name="图片 99359" descr="IM0005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163" y="2852738"/>
            <a:ext cx="3779837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61" name="图片 99360" descr="IM0005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438" y="4581525"/>
            <a:ext cx="3527425" cy="264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62" name="图片 99361" descr="IM000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2225" y="4724400"/>
            <a:ext cx="3671888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63" name="椭圆 99362"/>
          <p:cNvSpPr/>
          <p:nvPr/>
        </p:nvSpPr>
        <p:spPr>
          <a:xfrm>
            <a:off x="180975" y="1341438"/>
            <a:ext cx="4246563" cy="55165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9364" name="椭圆 99363"/>
          <p:cNvSpPr/>
          <p:nvPr/>
        </p:nvSpPr>
        <p:spPr>
          <a:xfrm>
            <a:off x="4787900" y="1268413"/>
            <a:ext cx="4246563" cy="55165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标题 100353"/>
          <p:cNvSpPr>
            <a:spLocks noGrp="1"/>
          </p:cNvSpPr>
          <p:nvPr>
            <p:ph type="ctrTitle"/>
          </p:nvPr>
        </p:nvSpPr>
        <p:spPr>
          <a:ln/>
        </p:spPr>
        <p:txBody>
          <a:bodyPr lIns="92075" tIns="46037" rIns="92075" bIns="46037" anchor="ctr" anchorCtr="0"/>
          <a:p>
            <a:pPr defTabSz="914400">
              <a:buSzTx/>
              <a:buFontTx/>
              <a:buNone/>
            </a:pP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旧约</a:t>
            </a:r>
            <a:r>
              <a:rPr lang="zh-CN" altLang="en-US" sz="48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 和 </a:t>
            </a:r>
            <a:r>
              <a:rPr lang="zh-CN" altLang="en-US" sz="6600" kern="1200" baseline="0" dirty="0">
                <a:solidFill>
                  <a:srgbClr val="33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康简魏碑" pitchFamily="65" charset="-122"/>
                <a:ea typeface="华康简魏碑" pitchFamily="65" charset="-122"/>
              </a:rPr>
              <a:t>新约</a:t>
            </a:r>
            <a:endParaRPr lang="zh-CN" altLang="en-US" sz="6600" kern="1200" baseline="0" dirty="0">
              <a:solidFill>
                <a:srgbClr val="330099"/>
              </a:solidFill>
              <a:effectLst>
                <a:outerShdw blurRad="38100" dist="38100" dir="2700000">
                  <a:srgbClr val="C0C0C0"/>
                </a:outerShdw>
              </a:effectLst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100355" name="副标题 100354"/>
          <p:cNvSpPr>
            <a:spLocks noGrp="1"/>
          </p:cNvSpPr>
          <p:nvPr>
            <p:ph type="subTitle" idx="1"/>
          </p:nvPr>
        </p:nvSpPr>
        <p:spPr>
          <a:xfrm>
            <a:off x="2484438" y="3886200"/>
            <a:ext cx="5287962" cy="1752600"/>
          </a:xfrm>
          <a:ln/>
        </p:spPr>
        <p:txBody>
          <a:bodyPr lIns="92075" tIns="46037" rIns="92075" bIns="46037" anchor="t" anchorCtr="0"/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旧约是豫表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  <a:p>
            <a:pPr algn="l" defTabSz="914400">
              <a:buSzTx/>
              <a:buFont typeface="Wingdings" panose="05000000000000000000" pitchFamily="2" charset="2"/>
            </a:pPr>
            <a:r>
              <a:rPr lang="zh-CN" altLang="en-US" sz="4000" kern="1200" baseline="0" dirty="0">
                <a:latin typeface="隶书" pitchFamily="49" charset="-122"/>
                <a:ea typeface="隶书" pitchFamily="49" charset="-122"/>
              </a:rPr>
              <a:t>    新约是实际</a:t>
            </a:r>
            <a:endParaRPr lang="zh-CN" altLang="en-US" sz="4000" kern="1200" baseline="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0356" name="十六角星 100355"/>
          <p:cNvSpPr/>
          <p:nvPr/>
        </p:nvSpPr>
        <p:spPr>
          <a:xfrm>
            <a:off x="6372225" y="3357563"/>
            <a:ext cx="1728788" cy="2420937"/>
          </a:xfrm>
          <a:prstGeom prst="star16">
            <a:avLst>
              <a:gd name="adj" fmla="val 39898"/>
            </a:avLst>
          </a:prstGeom>
          <a:solidFill>
            <a:srgbClr val="FFFF00"/>
          </a:solidFill>
          <a:ln w="38100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基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  <a:p>
            <a:pPr algn="ctr"/>
            <a:r>
              <a:rPr lang="zh-CN" altLang="en-US" sz="6600" b="0" dirty="0">
                <a:solidFill>
                  <a:srgbClr val="FF0000"/>
                </a:solidFill>
                <a:latin typeface="华康简魏碑" pitchFamily="65" charset="-122"/>
                <a:ea typeface="华康简魏碑" pitchFamily="65" charset="-122"/>
              </a:rPr>
              <a:t>督</a:t>
            </a:r>
            <a:endParaRPr lang="zh-CN" altLang="en-US" sz="6600" b="0" dirty="0">
              <a:solidFill>
                <a:srgbClr val="FF0000"/>
              </a:solidFill>
              <a:latin typeface="华康简魏碑" pitchFamily="65" charset="-122"/>
              <a:ea typeface="华康简魏碑" pitchFamily="65" charset="-122"/>
            </a:endParaRPr>
          </a:p>
        </p:txBody>
      </p:sp>
      <p:sp>
        <p:nvSpPr>
          <p:cNvPr id="100357" name="右箭头 100356"/>
          <p:cNvSpPr/>
          <p:nvPr/>
        </p:nvSpPr>
        <p:spPr>
          <a:xfrm>
            <a:off x="8748713" y="6302375"/>
            <a:ext cx="277812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gfg dgertyaiyu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286250"/>
            <a:ext cx="9144000" cy="1928813"/>
          </a:xfrm>
          <a:prstGeom prst="rect">
            <a:avLst/>
          </a:prstGeom>
          <a:solidFill>
            <a:srgbClr val="669900">
              <a:alpha val="39999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00563"/>
            <a:ext cx="9144000" cy="18097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旧约和新约</a:t>
            </a:r>
            <a:endParaRPr lang="zh-CN" altLang="en-US" sz="8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444615" y="260350"/>
            <a:ext cx="2439670" cy="1110615"/>
          </a:xfrm>
          <a:prstGeom prst="horizontalScroll">
            <a:avLst>
              <a:gd name="adj" fmla="val 21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讲真理传福音</a:t>
            </a:r>
            <a:r>
              <a:rPr lang="en-US" altLang="zh-CN" sz="1600" b="1" dirty="0">
                <a:solidFill>
                  <a:srgbClr val="3961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  <a:endParaRPr lang="en-US" altLang="zh-CN" sz="1600" b="1" dirty="0">
              <a:solidFill>
                <a:srgbClr val="3961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0" name="图片 78849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8851" name="内容占位符 78850"/>
          <p:cNvGraphicFramePr/>
          <p:nvPr>
            <p:ph/>
          </p:nvPr>
        </p:nvGraphicFramePr>
        <p:xfrm>
          <a:off x="0" y="0"/>
          <a:ext cx="9144000" cy="15208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图片 76801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6817" name="内容占位符 76816"/>
          <p:cNvGraphicFramePr/>
          <p:nvPr>
            <p:ph/>
          </p:nvPr>
        </p:nvGraphicFramePr>
        <p:xfrm>
          <a:off x="0" y="0"/>
          <a:ext cx="9144000" cy="28543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6818" name="矩形 76817"/>
          <p:cNvSpPr/>
          <p:nvPr/>
        </p:nvSpPr>
        <p:spPr>
          <a:xfrm>
            <a:off x="474663" y="2765425"/>
            <a:ext cx="8350250" cy="3895725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19" name="直接连接符 76818"/>
          <p:cNvSpPr/>
          <p:nvPr/>
        </p:nvSpPr>
        <p:spPr>
          <a:xfrm>
            <a:off x="779463" y="5307013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76820" name="直接连接符 76819"/>
          <p:cNvSpPr/>
          <p:nvPr/>
        </p:nvSpPr>
        <p:spPr>
          <a:xfrm flipH="1">
            <a:off x="6269038" y="5303838"/>
            <a:ext cx="0" cy="795337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76821" name="文本框 76820"/>
          <p:cNvSpPr txBox="1"/>
          <p:nvPr/>
        </p:nvSpPr>
        <p:spPr>
          <a:xfrm>
            <a:off x="5497513" y="6065838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6822" name="文本框 76821"/>
          <p:cNvSpPr txBox="1"/>
          <p:nvPr/>
        </p:nvSpPr>
        <p:spPr>
          <a:xfrm>
            <a:off x="938213" y="2986088"/>
            <a:ext cx="40005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圣经的写作时间</a:t>
            </a:r>
            <a:endParaRPr lang="zh-CN" altLang="en-US" sz="4000" b="0" dirty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6823" name="左箭头 76822"/>
          <p:cNvSpPr/>
          <p:nvPr/>
        </p:nvSpPr>
        <p:spPr>
          <a:xfrm>
            <a:off x="3924300" y="5386388"/>
            <a:ext cx="1922463" cy="874712"/>
          </a:xfrm>
          <a:prstGeom prst="leftArrow">
            <a:avLst>
              <a:gd name="adj1" fmla="val 72416"/>
              <a:gd name="adj2" fmla="val 5489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buNone/>
            </a:pPr>
            <a:r>
              <a:rPr lang="zh-CN" altLang="en-US" sz="2000" dirty="0">
                <a:solidFill>
                  <a:srgbClr val="006600"/>
                </a:solidFill>
                <a:latin typeface="Arial" panose="020B0604020202020204" pitchFamily="34" charset="0"/>
                <a:ea typeface="幼圆" pitchFamily="49" charset="-122"/>
              </a:rPr>
              <a:t>公元前</a:t>
            </a:r>
            <a:r>
              <a:rPr lang="en-US" altLang="zh-CN" sz="2000" dirty="0">
                <a:solidFill>
                  <a:srgbClr val="006600"/>
                </a:solidFill>
                <a:latin typeface="Arial" panose="020B0604020202020204" pitchFamily="34" charset="0"/>
                <a:ea typeface="幼圆" pitchFamily="49" charset="-122"/>
              </a:rPr>
              <a:t>…</a:t>
            </a:r>
            <a:endParaRPr lang="en-US" altLang="zh-CN" sz="2000" dirty="0">
              <a:solidFill>
                <a:srgbClr val="006600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76824" name="左箭头 76823"/>
          <p:cNvSpPr/>
          <p:nvPr/>
        </p:nvSpPr>
        <p:spPr>
          <a:xfrm flipH="1">
            <a:off x="6697663" y="5407025"/>
            <a:ext cx="1762125" cy="874713"/>
          </a:xfrm>
          <a:prstGeom prst="leftArrow">
            <a:avLst>
              <a:gd name="adj1" fmla="val 72416"/>
              <a:gd name="adj2" fmla="val 5031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buNone/>
            </a:pPr>
            <a:r>
              <a:rPr lang="zh-CN" altLang="en-US" sz="2000" dirty="0">
                <a:solidFill>
                  <a:srgbClr val="006600"/>
                </a:solidFill>
                <a:latin typeface="Arial" panose="020B0604020202020204" pitchFamily="34" charset="0"/>
                <a:ea typeface="幼圆" pitchFamily="49" charset="-122"/>
              </a:rPr>
              <a:t>公元后</a:t>
            </a:r>
            <a:r>
              <a:rPr lang="en-US" altLang="zh-CN" sz="2000" dirty="0">
                <a:solidFill>
                  <a:srgbClr val="006600"/>
                </a:solidFill>
                <a:latin typeface="Arial" panose="020B0604020202020204" pitchFamily="34" charset="0"/>
                <a:ea typeface="幼圆" pitchFamily="49" charset="-122"/>
              </a:rPr>
              <a:t>…</a:t>
            </a:r>
            <a:endParaRPr lang="en-US" altLang="zh-CN" sz="2000" dirty="0">
              <a:solidFill>
                <a:srgbClr val="006600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1" grpId="0"/>
      <p:bldP spid="76822" grpId="0"/>
      <p:bldP spid="76823" grpId="0" animBg="1"/>
      <p:bldP spid="768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8" name="图片 80897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0899" name="内容占位符 80898"/>
          <p:cNvGraphicFramePr/>
          <p:nvPr>
            <p:ph/>
          </p:nvPr>
        </p:nvGraphicFramePr>
        <p:xfrm>
          <a:off x="0" y="0"/>
          <a:ext cx="9144000" cy="28543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0917" name="矩形 80916"/>
          <p:cNvSpPr/>
          <p:nvPr/>
        </p:nvSpPr>
        <p:spPr>
          <a:xfrm>
            <a:off x="474663" y="2765425"/>
            <a:ext cx="8350250" cy="3895725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22" name="直接连接符 80921"/>
          <p:cNvSpPr/>
          <p:nvPr/>
        </p:nvSpPr>
        <p:spPr>
          <a:xfrm>
            <a:off x="779463" y="5307013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80923" name="直接连接符 80922"/>
          <p:cNvSpPr/>
          <p:nvPr/>
        </p:nvSpPr>
        <p:spPr>
          <a:xfrm flipH="1">
            <a:off x="6269038" y="5303838"/>
            <a:ext cx="0" cy="795337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80924" name="文本框 80923"/>
          <p:cNvSpPr txBox="1"/>
          <p:nvPr/>
        </p:nvSpPr>
        <p:spPr>
          <a:xfrm>
            <a:off x="5497513" y="6065838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0925" name="文本框 80924"/>
          <p:cNvSpPr txBox="1"/>
          <p:nvPr/>
        </p:nvSpPr>
        <p:spPr>
          <a:xfrm>
            <a:off x="938213" y="2986088"/>
            <a:ext cx="40005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圣经的写作时间</a:t>
            </a:r>
            <a:endParaRPr lang="zh-CN" altLang="en-US" sz="4000" b="0" dirty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0926" name="左箭头 80925"/>
          <p:cNvSpPr/>
          <p:nvPr/>
        </p:nvSpPr>
        <p:spPr>
          <a:xfrm>
            <a:off x="4067175" y="5383213"/>
            <a:ext cx="1778000" cy="874712"/>
          </a:xfrm>
          <a:prstGeom prst="leftArrow">
            <a:avLst>
              <a:gd name="adj1" fmla="val 72416"/>
              <a:gd name="adj2" fmla="val 507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buNone/>
            </a:pP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幼圆" pitchFamily="49" charset="-122"/>
              </a:rPr>
              <a:t>…</a:t>
            </a: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  <p:sp>
        <p:nvSpPr>
          <p:cNvPr id="80927" name="左箭头 80926"/>
          <p:cNvSpPr/>
          <p:nvPr/>
        </p:nvSpPr>
        <p:spPr>
          <a:xfrm flipH="1">
            <a:off x="6694488" y="5403850"/>
            <a:ext cx="1838325" cy="874713"/>
          </a:xfrm>
          <a:prstGeom prst="leftArrow">
            <a:avLst>
              <a:gd name="adj1" fmla="val 72416"/>
              <a:gd name="adj2" fmla="val 5249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>
              <a:buNone/>
            </a:pP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幼圆" pitchFamily="49" charset="-122"/>
              </a:rPr>
              <a:t>…</a:t>
            </a: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6" grpId="0" animBg="1"/>
      <p:bldP spid="809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2" name="图片 81921" descr="复件 9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1923" name="内容占位符 81922"/>
          <p:cNvGraphicFramePr/>
          <p:nvPr>
            <p:ph/>
          </p:nvPr>
        </p:nvGraphicFramePr>
        <p:xfrm>
          <a:off x="0" y="0"/>
          <a:ext cx="9144000" cy="285432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52082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旧约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7200" b="1" dirty="0">
                          <a:solidFill>
                            <a:schemeClr val="tx2"/>
                          </a:solidFill>
                          <a:ea typeface="华康简魏碑" pitchFamily="65" charset="-122"/>
                        </a:rPr>
                        <a:t>新约</a:t>
                      </a:r>
                      <a:endParaRPr lang="zh-CN" altLang="en-US" sz="7200" b="1" dirty="0">
                        <a:solidFill>
                          <a:schemeClr val="tx2"/>
                        </a:solidFill>
                        <a:ea typeface="华康简魏碑" pitchFamily="65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1333500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主前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1500-400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主后</a:t>
                      </a:r>
                      <a:r>
                        <a:rPr lang="en-US" altLang="zh-CN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37-96</a:t>
                      </a:r>
                      <a:r>
                        <a:rPr lang="zh-CN" altLang="en-US" sz="4400" b="1" dirty="0">
                          <a:solidFill>
                            <a:schemeClr val="tx2"/>
                          </a:solidFill>
                          <a:latin typeface="幼圆" pitchFamily="49" charset="-122"/>
                          <a:ea typeface="幼圆" pitchFamily="49" charset="-122"/>
                        </a:rPr>
                        <a:t>年</a:t>
                      </a:r>
                      <a:endParaRPr lang="zh-CN" altLang="en-US" sz="4400" b="1" dirty="0">
                        <a:solidFill>
                          <a:schemeClr val="tx2"/>
                        </a:solidFill>
                        <a:latin typeface="幼圆" pitchFamily="49" charset="-122"/>
                        <a:ea typeface="幼圆" pitchFamily="49" charset="-122"/>
                      </a:endParaRPr>
                    </a:p>
                  </a:txBody>
                  <a:tcPr anchor="ctr" anchorCtr="0">
                    <a:lnL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00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4" name="矩形 81933"/>
          <p:cNvSpPr/>
          <p:nvPr/>
        </p:nvSpPr>
        <p:spPr>
          <a:xfrm>
            <a:off x="474663" y="2765425"/>
            <a:ext cx="8350250" cy="3895725"/>
          </a:xfrm>
          <a:prstGeom prst="rect">
            <a:avLst/>
          </a:prstGeom>
          <a:gradFill rotWithShape="0">
            <a:gsLst>
              <a:gs pos="0">
                <a:srgbClr val="FFEBFA">
                  <a:alpha val="81000"/>
                </a:srgbClr>
              </a:gs>
              <a:gs pos="30000">
                <a:srgbClr val="C4D6EB">
                  <a:alpha val="86700"/>
                </a:srgbClr>
              </a:gs>
              <a:gs pos="60001">
                <a:srgbClr val="85C2FF">
                  <a:alpha val="92400"/>
                </a:srgbClr>
              </a:gs>
              <a:gs pos="100000">
                <a:srgbClr val="5E9E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35" name="直接连接符 81934"/>
          <p:cNvSpPr/>
          <p:nvPr/>
        </p:nvSpPr>
        <p:spPr>
          <a:xfrm>
            <a:off x="779463" y="5307013"/>
            <a:ext cx="7831137" cy="0"/>
          </a:xfrm>
          <a:prstGeom prst="line">
            <a:avLst/>
          </a:prstGeom>
          <a:ln w="190500" cap="flat" cmpd="sng">
            <a:solidFill>
              <a:schemeClr val="tx1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81936" name="直接连接符 81935"/>
          <p:cNvSpPr/>
          <p:nvPr/>
        </p:nvSpPr>
        <p:spPr>
          <a:xfrm flipH="1">
            <a:off x="1025525" y="5086350"/>
            <a:ext cx="0" cy="901700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37" name="文本框 81936"/>
          <p:cNvSpPr txBox="1"/>
          <p:nvPr/>
        </p:nvSpPr>
        <p:spPr>
          <a:xfrm>
            <a:off x="760413" y="6008688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1500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38" name="直接连接符 81937"/>
          <p:cNvSpPr/>
          <p:nvPr/>
        </p:nvSpPr>
        <p:spPr>
          <a:xfrm flipH="1">
            <a:off x="6269038" y="5303838"/>
            <a:ext cx="0" cy="795337"/>
          </a:xfrm>
          <a:prstGeom prst="line">
            <a:avLst/>
          </a:prstGeom>
          <a:ln w="38100" cap="flat" cmpd="sng">
            <a:solidFill>
              <a:srgbClr val="003300"/>
            </a:solidFill>
            <a:prstDash val="solid"/>
            <a:headEnd type="oval" w="lg" len="lg"/>
            <a:tailEnd type="none" w="med" len="med"/>
          </a:ln>
        </p:spPr>
      </p:sp>
      <p:sp>
        <p:nvSpPr>
          <p:cNvPr id="81939" name="文本框 81938"/>
          <p:cNvSpPr txBox="1"/>
          <p:nvPr/>
        </p:nvSpPr>
        <p:spPr>
          <a:xfrm>
            <a:off x="5497513" y="6065838"/>
            <a:ext cx="14922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（公元</a:t>
            </a:r>
            <a:r>
              <a:rPr lang="en-US" altLang="zh-CN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年）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0" name="直接连接符 81939"/>
          <p:cNvSpPr/>
          <p:nvPr/>
        </p:nvSpPr>
        <p:spPr>
          <a:xfrm flipH="1">
            <a:off x="4984750" y="5084763"/>
            <a:ext cx="0" cy="436562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41" name="文本框 81940"/>
          <p:cNvSpPr txBox="1"/>
          <p:nvPr/>
        </p:nvSpPr>
        <p:spPr>
          <a:xfrm>
            <a:off x="4503738" y="5518150"/>
            <a:ext cx="13938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主前</a:t>
            </a:r>
            <a:r>
              <a:rPr lang="en-US" altLang="zh-CN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400</a:t>
            </a:r>
            <a:r>
              <a:rPr lang="zh-CN" altLang="en-US" sz="2000" dirty="0">
                <a:solidFill>
                  <a:srgbClr val="8000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8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2" name="直接连接符 81941"/>
          <p:cNvSpPr/>
          <p:nvPr/>
        </p:nvSpPr>
        <p:spPr>
          <a:xfrm flipH="1">
            <a:off x="7092950" y="5060950"/>
            <a:ext cx="0" cy="436563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43" name="文本框 81942"/>
          <p:cNvSpPr txBox="1"/>
          <p:nvPr/>
        </p:nvSpPr>
        <p:spPr>
          <a:xfrm>
            <a:off x="6646863" y="5511800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37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4" name="直接连接符 81943"/>
          <p:cNvSpPr/>
          <p:nvPr/>
        </p:nvSpPr>
        <p:spPr>
          <a:xfrm flipH="1">
            <a:off x="7883525" y="5078413"/>
            <a:ext cx="1588" cy="892175"/>
          </a:xfrm>
          <a:prstGeom prst="line">
            <a:avLst/>
          </a:prstGeom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1945" name="文本框 81944"/>
          <p:cNvSpPr txBox="1"/>
          <p:nvPr/>
        </p:nvSpPr>
        <p:spPr>
          <a:xfrm>
            <a:off x="7500938" y="6021388"/>
            <a:ext cx="135413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主后</a:t>
            </a:r>
            <a:r>
              <a:rPr lang="en-US" altLang="zh-CN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96</a:t>
            </a:r>
            <a:r>
              <a:rPr lang="zh-CN" altLang="en-US" sz="2000" dirty="0">
                <a:solidFill>
                  <a:srgbClr val="CC0066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000" dirty="0">
              <a:solidFill>
                <a:srgbClr val="CC0066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6" name="文本框 81945"/>
          <p:cNvSpPr txBox="1"/>
          <p:nvPr/>
        </p:nvSpPr>
        <p:spPr>
          <a:xfrm>
            <a:off x="1433513" y="4529138"/>
            <a:ext cx="3540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旧约写作时间：</a:t>
            </a:r>
            <a:r>
              <a:rPr lang="en-US" altLang="zh-CN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1100</a:t>
            </a:r>
            <a:r>
              <a:rPr lang="zh-CN" altLang="en-US" sz="24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</a:t>
            </a:r>
            <a:endParaRPr lang="zh-CN" altLang="en-US" sz="24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7" name="文本框 81946"/>
          <p:cNvSpPr txBox="1"/>
          <p:nvPr/>
        </p:nvSpPr>
        <p:spPr>
          <a:xfrm>
            <a:off x="7032625" y="4281488"/>
            <a:ext cx="1003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新约写作时间</a:t>
            </a:r>
            <a:endParaRPr lang="zh-CN" altLang="en-US" sz="20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48" name="左大括号 81947"/>
          <p:cNvSpPr/>
          <p:nvPr/>
        </p:nvSpPr>
        <p:spPr>
          <a:xfrm rot="5400000">
            <a:off x="4003675" y="407988"/>
            <a:ext cx="855663" cy="6799262"/>
          </a:xfrm>
          <a:prstGeom prst="leftBrace">
            <a:avLst>
              <a:gd name="adj1" fmla="val 6621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49" name="文本框 81948"/>
          <p:cNvSpPr txBox="1"/>
          <p:nvPr/>
        </p:nvSpPr>
        <p:spPr>
          <a:xfrm>
            <a:off x="1574800" y="2846388"/>
            <a:ext cx="5988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全部圣经的写作时间跨越</a:t>
            </a:r>
            <a:r>
              <a:rPr lang="en-US" altLang="zh-CN" sz="28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1600</a:t>
            </a:r>
            <a:r>
              <a:rPr lang="zh-CN" altLang="en-US" sz="2800" dirty="0">
                <a:solidFill>
                  <a:srgbClr val="006600"/>
                </a:solidFill>
                <a:latin typeface="幼圆" pitchFamily="49" charset="-122"/>
                <a:ea typeface="幼圆" pitchFamily="49" charset="-122"/>
              </a:rPr>
              <a:t>年左右</a:t>
            </a:r>
            <a:endParaRPr lang="zh-CN" altLang="en-US" sz="2800" dirty="0">
              <a:solidFill>
                <a:srgbClr val="0066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1950" name="十字形 81949"/>
          <p:cNvSpPr/>
          <p:nvPr/>
        </p:nvSpPr>
        <p:spPr>
          <a:xfrm>
            <a:off x="6499225" y="4691063"/>
            <a:ext cx="498475" cy="496887"/>
          </a:xfrm>
          <a:prstGeom prst="plus">
            <a:avLst>
              <a:gd name="adj" fmla="val 40819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1" name="矩形 81950"/>
          <p:cNvSpPr/>
          <p:nvPr/>
        </p:nvSpPr>
        <p:spPr>
          <a:xfrm>
            <a:off x="6702425" y="5187950"/>
            <a:ext cx="90488" cy="33813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2" name="直接连接符 81951"/>
          <p:cNvSpPr/>
          <p:nvPr/>
        </p:nvSpPr>
        <p:spPr>
          <a:xfrm>
            <a:off x="1041400" y="5310188"/>
            <a:ext cx="3922713" cy="0"/>
          </a:xfrm>
          <a:prstGeom prst="line">
            <a:avLst/>
          </a:prstGeom>
          <a:ln w="190500" cap="flat" cmpd="sng">
            <a:solidFill>
              <a:srgbClr val="800000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81953" name="直接连接符 81952"/>
          <p:cNvSpPr/>
          <p:nvPr/>
        </p:nvSpPr>
        <p:spPr>
          <a:xfrm>
            <a:off x="7115175" y="5302250"/>
            <a:ext cx="752475" cy="4763"/>
          </a:xfrm>
          <a:prstGeom prst="line">
            <a:avLst/>
          </a:prstGeom>
          <a:ln w="190500" cap="flat" cmpd="sng">
            <a:solidFill>
              <a:srgbClr val="CC0066"/>
            </a:solidFill>
            <a:prstDash val="solid"/>
            <a:headEnd type="none" w="med" len="med"/>
            <a:tailEnd type="none" w="sm" len="sm"/>
          </a:ln>
        </p:spPr>
      </p:sp>
      <p:sp>
        <p:nvSpPr>
          <p:cNvPr id="81954" name="文本框 81953"/>
          <p:cNvSpPr txBox="1"/>
          <p:nvPr/>
        </p:nvSpPr>
        <p:spPr>
          <a:xfrm>
            <a:off x="938213" y="2986088"/>
            <a:ext cx="40005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zh-CN" altLang="en-US" sz="4000" b="0" dirty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圣经的写作时间</a:t>
            </a:r>
            <a:endParaRPr lang="zh-CN" altLang="en-US" sz="4000" b="0" dirty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55" name="右箭头 81954"/>
          <p:cNvSpPr/>
          <p:nvPr/>
        </p:nvSpPr>
        <p:spPr>
          <a:xfrm>
            <a:off x="8845550" y="6302375"/>
            <a:ext cx="277813" cy="317500"/>
          </a:xfrm>
          <a:prstGeom prst="rightArrow">
            <a:avLst>
              <a:gd name="adj1" fmla="val 59361"/>
              <a:gd name="adj2" fmla="val 36800"/>
            </a:avLst>
          </a:prstGeom>
          <a:solidFill>
            <a:schemeClr val="accent1">
              <a:alpha val="53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/>
      <p:bldP spid="81941" grpId="0"/>
      <p:bldP spid="81943" grpId="0"/>
      <p:bldP spid="81945" grpId="0"/>
      <p:bldP spid="81946" grpId="0"/>
      <p:bldP spid="81947" grpId="0"/>
      <p:bldP spid="81949" grpId="0"/>
      <p:bldP spid="81954" grpId="0"/>
    </p:bldLst>
  </p:timing>
</p:sld>
</file>

<file path=ppt/theme/theme1.xml><?xml version="1.0" encoding="utf-8"?>
<a:theme xmlns:a="http://schemas.openxmlformats.org/drawingml/2006/main" name="01069081">
  <a:themeElements>
    <a:clrScheme name="">
      <a:dk1>
        <a:srgbClr val="EAEAEA"/>
      </a:dk1>
      <a:lt1>
        <a:srgbClr val="9999FF"/>
      </a:lt1>
      <a:dk2>
        <a:srgbClr val="330099"/>
      </a:dk2>
      <a:lt2>
        <a:srgbClr val="000066"/>
      </a:lt2>
      <a:accent1>
        <a:srgbClr val="CC99FF"/>
      </a:accent1>
      <a:accent2>
        <a:srgbClr val="FCCEA7"/>
      </a:accent2>
      <a:accent3>
        <a:srgbClr val="CACAFF"/>
      </a:accent3>
      <a:accent4>
        <a:srgbClr val="CACACA"/>
      </a:accent4>
      <a:accent5>
        <a:srgbClr val="E2CAFF"/>
      </a:accent5>
      <a:accent6>
        <a:srgbClr val="E2B895"/>
      </a:accent6>
      <a:hlink>
        <a:srgbClr val="6600CC"/>
      </a:hlink>
      <a:folHlink>
        <a:srgbClr val="FF9999"/>
      </a:folHlink>
    </a:clrScheme>
    <a:fontScheme name="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EAEAEA"/>
        </a:dk1>
        <a:lt1>
          <a:srgbClr val="9999FF"/>
        </a:lt1>
        <a:dk2>
          <a:srgbClr val="330099"/>
        </a:dk2>
        <a:lt2>
          <a:srgbClr val="000066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ACACA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3"/>
        </a:accent4>
        <a:accent5>
          <a:srgbClr val="EAD6E9"/>
        </a:accent5>
        <a:accent6>
          <a:srgbClr val="E2B895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AEAEA"/>
        </a:dk1>
        <a:lt1>
          <a:srgbClr val="FF99CC"/>
        </a:lt1>
        <a:dk2>
          <a:srgbClr val="330099"/>
        </a:dk2>
        <a:lt2>
          <a:srgbClr val="660066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ACACA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7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3"/>
        </a:accent4>
        <a:accent5>
          <a:srgbClr val="EAD6E9"/>
        </a:accent5>
        <a:accent6>
          <a:srgbClr val="E2B895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1069081">
  <a:themeElements>
    <a:clrScheme name="">
      <a:dk1>
        <a:srgbClr val="EAEAEA"/>
      </a:dk1>
      <a:lt1>
        <a:srgbClr val="9999FF"/>
      </a:lt1>
      <a:dk2>
        <a:srgbClr val="330099"/>
      </a:dk2>
      <a:lt2>
        <a:srgbClr val="000066"/>
      </a:lt2>
      <a:accent1>
        <a:srgbClr val="CC99FF"/>
      </a:accent1>
      <a:accent2>
        <a:srgbClr val="FCCEA7"/>
      </a:accent2>
      <a:accent3>
        <a:srgbClr val="CACAFF"/>
      </a:accent3>
      <a:accent4>
        <a:srgbClr val="CACACA"/>
      </a:accent4>
      <a:accent5>
        <a:srgbClr val="E2CAFF"/>
      </a:accent5>
      <a:accent6>
        <a:srgbClr val="E2B895"/>
      </a:accent6>
      <a:hlink>
        <a:srgbClr val="6600CC"/>
      </a:hlink>
      <a:folHlink>
        <a:srgbClr val="FF9999"/>
      </a:folHlink>
    </a:clrScheme>
    <a:fontScheme name="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EAEAEA"/>
        </a:dk1>
        <a:lt1>
          <a:srgbClr val="9999FF"/>
        </a:lt1>
        <a:dk2>
          <a:srgbClr val="330099"/>
        </a:dk2>
        <a:lt2>
          <a:srgbClr val="000066"/>
        </a:lt2>
        <a:accent1>
          <a:srgbClr val="CC99FF"/>
        </a:accent1>
        <a:accent2>
          <a:srgbClr val="FCCEA7"/>
        </a:accent2>
        <a:accent3>
          <a:srgbClr val="CACAFF"/>
        </a:accent3>
        <a:accent4>
          <a:srgbClr val="CACACA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99"/>
        </a:dk1>
        <a:lt1>
          <a:srgbClr val="ECF2F7"/>
        </a:lt1>
        <a:dk2>
          <a:srgbClr val="4D4D4D"/>
        </a:dk2>
        <a:lt2>
          <a:srgbClr val="A8ACC9"/>
        </a:lt2>
        <a:accent1>
          <a:srgbClr val="DBB5D9"/>
        </a:accent1>
        <a:accent2>
          <a:srgbClr val="FCCEA7"/>
        </a:accent2>
        <a:accent3>
          <a:srgbClr val="F4F7FA"/>
        </a:accent3>
        <a:accent4>
          <a:srgbClr val="2A0083"/>
        </a:accent4>
        <a:accent5>
          <a:srgbClr val="EAD6E9"/>
        </a:accent5>
        <a:accent6>
          <a:srgbClr val="E2B895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D2D2D2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AEAEA"/>
        </a:dk1>
        <a:lt1>
          <a:srgbClr val="FF99CC"/>
        </a:lt1>
        <a:dk2>
          <a:srgbClr val="330099"/>
        </a:dk2>
        <a:lt2>
          <a:srgbClr val="660066"/>
        </a:lt2>
        <a:accent1>
          <a:srgbClr val="CC99FF"/>
        </a:accent1>
        <a:accent2>
          <a:srgbClr val="FCCEA7"/>
        </a:accent2>
        <a:accent3>
          <a:srgbClr val="FFCAE2"/>
        </a:accent3>
        <a:accent4>
          <a:srgbClr val="CACACA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66"/>
        </a:dk1>
        <a:lt1>
          <a:srgbClr val="F1CCCC"/>
        </a:lt1>
        <a:dk2>
          <a:srgbClr val="330099"/>
        </a:dk2>
        <a:lt2>
          <a:srgbClr val="C27592"/>
        </a:lt2>
        <a:accent1>
          <a:srgbClr val="CC99FF"/>
        </a:accent1>
        <a:accent2>
          <a:srgbClr val="FCCEA7"/>
        </a:accent2>
        <a:accent3>
          <a:srgbClr val="F7E2E2"/>
        </a:accent3>
        <a:accent4>
          <a:srgbClr val="000057"/>
        </a:accent4>
        <a:accent5>
          <a:srgbClr val="E2CAFF"/>
        </a:accent5>
        <a:accent6>
          <a:srgbClr val="E2B895"/>
        </a:accent6>
        <a:hlink>
          <a:srgbClr val="6600CC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0099"/>
        </a:dk1>
        <a:lt1>
          <a:srgbClr val="F5E4F0"/>
        </a:lt1>
        <a:dk2>
          <a:srgbClr val="4D4D4D"/>
        </a:dk2>
        <a:lt2>
          <a:srgbClr val="CE91A1"/>
        </a:lt2>
        <a:accent1>
          <a:srgbClr val="DBB5D9"/>
        </a:accent1>
        <a:accent2>
          <a:srgbClr val="FCCEA7"/>
        </a:accent2>
        <a:accent3>
          <a:srgbClr val="F9EFF6"/>
        </a:accent3>
        <a:accent4>
          <a:srgbClr val="2A0083"/>
        </a:accent4>
        <a:accent5>
          <a:srgbClr val="EAD6E9"/>
        </a:accent5>
        <a:accent6>
          <a:srgbClr val="E2B895"/>
        </a:accent6>
        <a:hlink>
          <a:srgbClr val="9489BA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01069081</Template>
  <TotalTime>0</TotalTime>
  <Words>5744</Words>
  <Application>WPS 演示</Application>
  <PresentationFormat>在屏幕上显示</PresentationFormat>
  <Paragraphs>1036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74" baseType="lpstr">
      <vt:lpstr>Arial</vt:lpstr>
      <vt:lpstr>宋体</vt:lpstr>
      <vt:lpstr>Wingdings</vt:lpstr>
      <vt:lpstr>Times New Roman</vt:lpstr>
      <vt:lpstr>黑体</vt:lpstr>
      <vt:lpstr>Arial Black</vt:lpstr>
      <vt:lpstr>华康简魏碑</vt:lpstr>
      <vt:lpstr>幼圆</vt:lpstr>
      <vt:lpstr>隶书</vt:lpstr>
      <vt:lpstr>微软雅黑</vt:lpstr>
      <vt:lpstr>MS Reference Sans Serif</vt:lpstr>
      <vt:lpstr>Arial Unicode MS</vt:lpstr>
      <vt:lpstr>方正魏碑_GBK</vt:lpstr>
      <vt:lpstr>汉仪超粗圆简</vt:lpstr>
      <vt:lpstr>汉仪雁翎体简</vt:lpstr>
      <vt:lpstr>华文新魏</vt:lpstr>
      <vt:lpstr>01069081</vt:lpstr>
      <vt:lpstr>1_01069081</vt:lpstr>
      <vt:lpstr>教会是神的心意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旧约和新约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</dc:title>
  <dc:creator>User</dc:creator>
  <cp:lastModifiedBy>杨辉弟兄</cp:lastModifiedBy>
  <cp:revision>26</cp:revision>
  <dcterms:created xsi:type="dcterms:W3CDTF">2010-11-24T01:28:48Z</dcterms:created>
  <dcterms:modified xsi:type="dcterms:W3CDTF">2025-11-12T15:36:44Z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TC010690812052</vt:lpwstr>
  </property>
  <property fmtid="{D5CDD505-2E9C-101B-9397-08002B2CF9AE}" pid="3" name="ICV">
    <vt:lpwstr>3350FBD8AF05455BBDED5BEACF28A2A0_13</vt:lpwstr>
  </property>
  <property fmtid="{D5CDD505-2E9C-101B-9397-08002B2CF9AE}" pid="4" name="KSOProductBuildVer">
    <vt:lpwstr>2052-12.1.0.23542</vt:lpwstr>
  </property>
</Properties>
</file>