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handoutMasterIdLst>
    <p:handoutMasterId r:id="rId28"/>
  </p:handoutMasterIdLst>
  <p:sldIdLst>
    <p:sldId id="256" r:id="rId4"/>
    <p:sldId id="341" r:id="rId6"/>
    <p:sldId id="342" r:id="rId7"/>
    <p:sldId id="329" r:id="rId8"/>
    <p:sldId id="336" r:id="rId9"/>
    <p:sldId id="333" r:id="rId10"/>
    <p:sldId id="334" r:id="rId11"/>
    <p:sldId id="343" r:id="rId12"/>
    <p:sldId id="344" r:id="rId13"/>
    <p:sldId id="345" r:id="rId14"/>
    <p:sldId id="322" r:id="rId15"/>
    <p:sldId id="321" r:id="rId16"/>
    <p:sldId id="335" r:id="rId17"/>
    <p:sldId id="346" r:id="rId18"/>
    <p:sldId id="347" r:id="rId19"/>
    <p:sldId id="323" r:id="rId20"/>
    <p:sldId id="348" r:id="rId21"/>
    <p:sldId id="349" r:id="rId22"/>
    <p:sldId id="350" r:id="rId23"/>
    <p:sldId id="326" r:id="rId24"/>
    <p:sldId id="319" r:id="rId25"/>
    <p:sldId id="353" r:id="rId26"/>
    <p:sldId id="317" r:id="rId27"/>
  </p:sldIdLst>
  <p:sldSz cx="12192000" cy="6858000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  <a:srgbClr val="DFF9FD"/>
    <a:srgbClr val="0C7CD2"/>
    <a:srgbClr val="FFCCFF"/>
    <a:srgbClr val="FF99FF"/>
    <a:srgbClr val="CCFFCC"/>
    <a:srgbClr val="99FF33"/>
    <a:srgbClr val="660033"/>
    <a:srgbClr val="7DD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1" autoAdjust="0"/>
    <p:restoredTop sz="94973" autoAdjust="0"/>
  </p:normalViewPr>
  <p:slideViewPr>
    <p:cSldViewPr showGuides="1">
      <p:cViewPr varScale="1">
        <p:scale>
          <a:sx n="75" d="100"/>
          <a:sy n="75" d="100"/>
        </p:scale>
        <p:origin x="48" y="216"/>
      </p:cViewPr>
      <p:guideLst>
        <p:guide orient="horz" pos="2148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9" Type="http://schemas.openxmlformats.org/officeDocument/2006/relationships/presProps" Target="presProps.xml"/><Relationship Id="rId28" Type="http://schemas.openxmlformats.org/officeDocument/2006/relationships/handoutMaster" Target="handoutMasters/handoutMaster1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224933F-DC07-40D5-ABBA-DA036AAECD0E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6E835C55-FF58-4E29-9800-CA2B87A7BE5F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3F3888-4C59-4398-A239-8EF732F5A49B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A188-E825-48C6-8B43-3C83F7C6F7BF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6BBF0-940D-4CBF-A62C-719BBE69E10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70EE30-7F56-4831-91F7-C77286ECEE27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2DE359-04C1-4BCA-9F8F-09D690A61B3C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EA8399-6913-4900-A17D-792FC418D10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707827-43C7-44EA-B7C0-130A3C735C58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A2FEB-D78A-4B8E-B0E1-D097B4DC574A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DABF9-5958-444D-AFC6-00AFB970763A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28A090-6446-42E7-B316-BCEEF64C90C4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32449-0168-404C-84DB-0CB9AA710462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</a:fld>
            <a:endParaRPr lang="en-US" dirty="0"/>
          </a:p>
        </p:txBody>
      </p:sp>
      <p:pic>
        <p:nvPicPr>
          <p:cNvPr id="7" name="Picture 22" descr=" ytrtyrty azr uy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8032449-0168-404C-84DB-0CB9AA710462}" type="slidenum">
              <a:rPr lang="en-US" altLang="zh-CN" smtClean="0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990" y="2060700"/>
            <a:ext cx="12192000" cy="1928813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9336" y="2132931"/>
            <a:ext cx="11953328" cy="180975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en-US" sz="115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神完整的</a:t>
            </a:r>
            <a:r>
              <a:rPr lang="zh-CN" altLang="en-US" sz="115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救恩</a:t>
            </a:r>
            <a:endParaRPr lang="zh-CN" altLang="en-US" sz="115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0416480" y="116632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7914" y="476672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（一）法理的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救赎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2207895" y="1916430"/>
            <a:ext cx="7796530" cy="165735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法理的救赎是与律法有关，出于神的公义，是藉着基督的死所成就的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,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包括罪得赦免、因信称义、与神和好。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063750" y="1357313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fr-FR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 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赦罪是基于基督藉着死所完成的救赎；（徒十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43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，弗一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7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，林前十五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3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；）这是神完满救恩初步且基本的福。</a:t>
            </a:r>
            <a:endParaRPr lang="zh-CN" altLang="en-US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524000" y="142875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8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１、神赦免信徒的罪</a:t>
            </a:r>
            <a:endParaRPr lang="zh-CN" altLang="en-US" sz="48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  <a:cs typeface="+mj-cs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3575685" y="4220845"/>
            <a:ext cx="6571615" cy="2293620"/>
          </a:xfrm>
          <a:prstGeom prst="wedgeRectCallout">
            <a:avLst>
              <a:gd name="adj1" fmla="val 10479"/>
              <a:gd name="adj2" fmla="val -82122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他说：</a:t>
            </a:r>
            <a:r>
              <a:rPr lang="en-US" altLang="zh-CN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“</a:t>
            </a:r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得赦免其过、遮盖其罪的，这人是有福的；</a:t>
            </a:r>
            <a:r>
              <a:rPr lang="zh-CN" altLang="en-US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（罗四</a:t>
            </a:r>
            <a:r>
              <a:rPr lang="en-US" altLang="zh-CN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7</a:t>
            </a:r>
            <a:r>
              <a:rPr lang="zh-CN" altLang="en-US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）</a:t>
            </a:r>
            <a:endParaRPr lang="zh-CN" altLang="en-US" sz="2600" b="1" dirty="0"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  <a:p>
            <a:pPr eaLnBrk="0" hangingPunct="0"/>
            <a:endParaRPr lang="zh-CN" altLang="en-US" sz="2600" b="1" dirty="0"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  <a:p>
            <a:pPr eaLnBrk="0" hangingPunct="0"/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我们藉这爱子的血得蒙救赎，过犯得以赦免，乃是照他丰富的恩典。</a:t>
            </a:r>
            <a:r>
              <a:rPr lang="zh-CN" altLang="en-US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（徒十</a:t>
            </a:r>
            <a:r>
              <a:rPr lang="en-US" altLang="zh-CN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43</a:t>
            </a:r>
            <a:r>
              <a:rPr lang="zh-CN" altLang="en-US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）</a:t>
            </a:r>
            <a:endParaRPr lang="zh-CN" altLang="en-US" sz="2600" b="1" dirty="0">
              <a:solidFill>
                <a:srgbClr val="660033"/>
              </a:solidFill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063750" y="1357313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fr-FR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 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称义是神照着祂义的标准称许人。神能这样作，乃是基于基督的救赎。</a:t>
            </a:r>
            <a:endParaRPr lang="zh-CN" altLang="en-US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524000" y="142875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8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２、神称信徒为义</a:t>
            </a:r>
            <a:endParaRPr lang="zh-CN" altLang="en-US" sz="48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  <a:cs typeface="+mj-cs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5376221" y="3140728"/>
            <a:ext cx="4929222" cy="1657349"/>
          </a:xfrm>
          <a:prstGeom prst="wedgeRectCallout">
            <a:avLst>
              <a:gd name="adj1" fmla="val 10479"/>
              <a:gd name="adj2" fmla="val -82122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如今却蒙　神的恩典，因基督耶稣的救赎，就白白地称义。</a:t>
            </a:r>
            <a:r>
              <a:rPr lang="zh-CN" altLang="en-US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（罗三</a:t>
            </a:r>
            <a:r>
              <a:rPr lang="en-US" altLang="zh-CN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24</a:t>
            </a:r>
            <a:r>
              <a:rPr lang="zh-CN" altLang="en-US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）</a:t>
            </a:r>
            <a:endParaRPr lang="zh-CN" altLang="en-US" sz="2600" b="1" dirty="0">
              <a:solidFill>
                <a:srgbClr val="660033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7408" y="285736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３、神使信徒与祂自己和好</a:t>
            </a:r>
            <a:endParaRPr lang="zh-CN" altLang="en-US" sz="36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055370" y="1412240"/>
            <a:ext cx="9538970" cy="236728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 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平息与赦罪，已够应付罪人的需要，但还不够应付仇敌的需要；仇敌需要和好。（罗五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10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）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.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和好不仅包括平息与赦罪，并且进一步解决双方的冲突。我们得与神和好，是根据基督的救赎，并藉着神的称义（罗三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24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，林后五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18-19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）成就的。和好是本于信得称义的结果。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2783840" y="4220845"/>
            <a:ext cx="8134350" cy="1702435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因为我们作仇敌的时候，且藉着　神儿子的死，得与　神和好；既已和好，就更要因他的生得救了。（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罗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5:10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）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28980" y="2195195"/>
            <a:ext cx="10733405" cy="354520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法理的救赎是为要对付我们的罪行（</a:t>
            </a:r>
            <a:r>
              <a:rPr lang="en-US" altLang="zh-CN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sins</a:t>
            </a: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）。</a:t>
            </a:r>
            <a:endParaRPr lang="zh-CN" alt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基督的血满足了神律法一切的要求，我们借着一次的</a:t>
            </a: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悔改相信，就得着了法理的救赎，使我们有资格、合法地成为神的儿女，在地位上与神和好（罗五</a:t>
            </a:r>
            <a:r>
              <a:rPr lang="en-US" altLang="zh-CN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）。</a:t>
            </a:r>
            <a:r>
              <a:rPr lang="en-US" altLang="zh-CN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zh-CN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buNone/>
              <a:defRPr/>
            </a:pPr>
            <a:endParaRPr lang="zh-CN" alt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ibbon1Sharp"/>
          <p:cNvSpPr>
            <a:spLocks noEditPoints="1" noChangeArrowheads="1"/>
          </p:cNvSpPr>
          <p:nvPr/>
        </p:nvSpPr>
        <p:spPr bwMode="auto">
          <a:xfrm>
            <a:off x="8810626" y="214313"/>
            <a:ext cx="1584325" cy="1428750"/>
          </a:xfrm>
          <a:custGeom>
            <a:avLst/>
            <a:gdLst>
              <a:gd name="G0" fmla="+- 0 0 0"/>
              <a:gd name="G1" fmla="+- 3790 0 0"/>
              <a:gd name="G2" fmla="+- 3790 2700 0"/>
              <a:gd name="G3" fmla="+- 21600 0 G2"/>
              <a:gd name="G4" fmla="+- 21600 0 G1"/>
              <a:gd name="G5" fmla="+- 1475 0 0"/>
              <a:gd name="G6" fmla="+- 10800 0 1475"/>
              <a:gd name="G7" fmla="*/ 1475 2 1"/>
              <a:gd name="G8" fmla="+- 21600 0 G7"/>
              <a:gd name="G9" fmla="+- 10800 1475 0"/>
              <a:gd name="G10" fmla="+- 21600 0 1475"/>
              <a:gd name="T0" fmla="*/ 10800 w 21600"/>
              <a:gd name="T1" fmla="*/ 1475 h 21600"/>
              <a:gd name="T2" fmla="*/ 2700 w 21600"/>
              <a:gd name="T3" fmla="*/ 9325 h 21600"/>
              <a:gd name="T4" fmla="*/ 10800 w 21600"/>
              <a:gd name="T5" fmla="*/ 20125 h 21600"/>
              <a:gd name="T6" fmla="*/ 18900 w 21600"/>
              <a:gd name="T7" fmla="*/ 1227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2 w 21600"/>
              <a:gd name="T13" fmla="*/ G5 h 21600"/>
              <a:gd name="T14" fmla="*/ G3 w 21600"/>
              <a:gd name="T15" fmla="*/ G1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 extrusionOk="0">
                <a:moveTo>
                  <a:pt x="6490" y="147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 extrusionOk="0">
                <a:moveTo>
                  <a:pt x="6490" y="0"/>
                </a:moveTo>
                <a:lnTo>
                  <a:pt x="3790" y="1475"/>
                </a:lnTo>
              </a:path>
              <a:path w="21600" h="21600" fill="none" extrusionOk="0">
                <a:moveTo>
                  <a:pt x="17810" y="2950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 extrusionOk="0">
                <a:moveTo>
                  <a:pt x="17810" y="147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eaLnBrk="0" hangingPunct="0">
              <a:defRPr/>
            </a:pPr>
            <a:r>
              <a:rPr lang="zh-CN" altLang="en-US" sz="3600" b="1" dirty="0">
                <a:solidFill>
                  <a:srgbClr val="660033"/>
                </a:solidFill>
                <a:ea typeface="隶书" panose="02010509060101010101" pitchFamily="49" charset="-122"/>
              </a:rPr>
              <a:t>小结</a:t>
            </a:r>
            <a:endParaRPr lang="zh-CN" altLang="en-US" sz="3600" b="1" dirty="0">
              <a:solidFill>
                <a:srgbClr val="660033"/>
              </a:solidFill>
              <a:ea typeface="隶书" panose="02010509060101010101" pitchFamily="49" charset="-122"/>
            </a:endParaRP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767914" y="476672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（一）法理的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救赎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7914" y="476672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（二）生机的救恩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233805" y="1916430"/>
            <a:ext cx="9602470" cy="371729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生机的救恩是与生命有关，出于神的爱，是藉着基督的生命来完成的，包括重生、圣别、更新、变化、模成和得荣。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神生机的拯救，由基督的生命来完成，（罗五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10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下，）包括以下的项目：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、重生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 2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、圣别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 3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、更新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 4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、变化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 5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、模成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 6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、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得荣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9470" y="1143000"/>
            <a:ext cx="10585450" cy="5263515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871220" y="1124585"/>
            <a:ext cx="10553065" cy="43573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highlight>
                  <a:srgbClr val="FF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１、重生</a:t>
            </a:r>
            <a:endParaRPr lang="zh-CN" altLang="en-US" sz="2800" b="1" dirty="0">
              <a:highlight>
                <a:srgbClr val="FFFF00"/>
              </a:highlight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重生就是我们因着接受基督作救主，我们得着了神的生命；这是神新造的过程，使我们成为新人。 </a:t>
            </a:r>
            <a:endParaRPr lang="zh-CN" altLang="en-US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endParaRPr lang="en-US" altLang="zh-CN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highlight>
                  <a:srgbClr val="FF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２、圣别</a:t>
            </a:r>
            <a:endParaRPr lang="zh-CN" altLang="en-US" sz="2800" b="1" dirty="0">
              <a:highlight>
                <a:srgbClr val="FFFF00"/>
              </a:highlight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圣别，不仅包含地位上的更动，也包含性质上的变化，就是藉着基督这赐生命的灵，用神圣别的性情浸透我们全人，将我们天然的性质变化为属灵的性质。</a:t>
            </a:r>
            <a:endParaRPr lang="zh-CN" altLang="en-US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524000" y="142875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（二）生机的救恩</a:t>
            </a:r>
            <a:endParaRPr lang="zh-CN" alt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  <a:sym typeface="+mn-ea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6311900" y="2780665"/>
            <a:ext cx="5222875" cy="1657350"/>
          </a:xfrm>
          <a:prstGeom prst="wedgeRectCallout">
            <a:avLst>
              <a:gd name="adj1" fmla="val -82031"/>
              <a:gd name="adj2" fmla="val 49960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p>
            <a:pPr eaLnBrk="0" hangingPunct="0"/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但现今你们既从罪里得了释放，作了　神的奴仆，就有成圣的果子，那结局就是永生。</a:t>
            </a:r>
            <a:r>
              <a:rPr lang="zh-CN" altLang="en-US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（罗六</a:t>
            </a:r>
            <a:r>
              <a:rPr lang="en-US" altLang="zh-CN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19</a:t>
            </a:r>
            <a:r>
              <a:rPr lang="zh-CN" altLang="en-US" sz="2600" b="1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）</a:t>
            </a:r>
            <a:endParaRPr lang="zh-CN" altLang="en-US" sz="2600" b="1" dirty="0">
              <a:solidFill>
                <a:srgbClr val="660033"/>
              </a:solidFill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9470" y="1143000"/>
            <a:ext cx="10585450" cy="5263515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871220" y="1124585"/>
            <a:ext cx="10553065" cy="43573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highlight>
                  <a:srgbClr val="FF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３、更新</a:t>
            </a:r>
            <a:endParaRPr lang="zh-CN" altLang="en-US" sz="2800" b="1" dirty="0">
              <a:highlight>
                <a:srgbClr val="FFFF00"/>
              </a:highlight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更新的意思是有新的元素加到我们里面。这产生一种内在、新陈代谢的变化，使我们适合基督身体的建造。</a:t>
            </a:r>
            <a:endParaRPr lang="zh-CN" altLang="en-US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highlight>
                  <a:srgbClr val="FF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４、变化</a:t>
            </a:r>
            <a:endParaRPr lang="zh-CN" altLang="en-US" sz="2800" b="1" dirty="0">
              <a:highlight>
                <a:srgbClr val="FFFF00"/>
              </a:highlight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变化是神工作内在、新陈代谢的过程，为将神的生命和性情，扩展到我们全人，特别到我们的魂里面，将基督和祂的丰富，带进我们全人各部分，作我们新的元素，而把我们老旧、天然的元素逐渐排除。</a:t>
            </a:r>
            <a:endParaRPr lang="zh-CN" altLang="en-US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524000" y="142875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（二）生机的救恩</a:t>
            </a:r>
            <a:endParaRPr lang="zh-CN" alt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  <a:sym typeface="+mn-ea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6311900" y="2780665"/>
            <a:ext cx="5222875" cy="1657350"/>
          </a:xfrm>
          <a:prstGeom prst="wedgeRectCallout">
            <a:avLst>
              <a:gd name="adj1" fmla="val -82031"/>
              <a:gd name="adj2" fmla="val 49960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p>
            <a:pPr eaLnBrk="0" hangingPunct="0"/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不要效法这个世界，只要心意</a:t>
            </a:r>
            <a:r>
              <a:rPr lang="zh-CN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更新</a:t>
            </a:r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而</a:t>
            </a:r>
            <a:r>
              <a:rPr lang="zh-CN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变化</a:t>
            </a:r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，叫你们察验何为　神的善良、纯全、可喜悦的旨意。</a:t>
            </a:r>
            <a:endParaRPr lang="zh-CN" altLang="en-US" sz="2600" b="1" dirty="0">
              <a:solidFill>
                <a:srgbClr val="660033"/>
              </a:solidFill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83260" y="980440"/>
            <a:ext cx="10585450" cy="569341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767715" y="836930"/>
            <a:ext cx="10553065" cy="43573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highlight>
                  <a:srgbClr val="FF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５、模成</a:t>
            </a:r>
            <a:endParaRPr lang="zh-CN" altLang="en-US" sz="2800" b="1" dirty="0">
              <a:highlight>
                <a:srgbClr val="FFFF00"/>
              </a:highlight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模成是变化的最终结果，包括我们里面素质和性情的变化，和我们外面样式的变化，好使我们与神而人者的基督，在荣耀里的形像相配。</a:t>
            </a:r>
            <a:endParaRPr lang="zh-CN" altLang="en-US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highlight>
                  <a:srgbClr val="FF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６、得荣</a:t>
            </a:r>
            <a:endParaRPr lang="zh-CN" altLang="en-US" sz="2800" b="1" dirty="0">
              <a:highlight>
                <a:srgbClr val="FFFF00"/>
              </a:highlight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indent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得荣也是神完整救恩的一步，在这一步，神要按照祂藉那灵在我们灵里重生我们的原则，把我们属死且必死之罪的身体，（六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6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，七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24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，八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11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，）完全用祂生命和性情的荣耀浸透，而使这身体改变形状，与祂儿子复活荣耀的身体一样。（腓三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21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。）</a:t>
            </a:r>
            <a:endParaRPr lang="zh-CN" altLang="en-US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127760" y="-99695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（二）生机的救恩</a:t>
            </a:r>
            <a:endParaRPr lang="zh-CN" alt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  <a:sym typeface="+mn-ea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6311900" y="260985"/>
            <a:ext cx="5222875" cy="1657350"/>
          </a:xfrm>
          <a:prstGeom prst="wedgeRectCallout">
            <a:avLst>
              <a:gd name="adj1" fmla="val -82031"/>
              <a:gd name="adj2" fmla="val 49960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p>
            <a:pPr eaLnBrk="0" hangingPunct="0"/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因为他预先所知道的人，就预先定下效法他儿子的模样，使他儿子在许多弟兄中作长子。（</a:t>
            </a:r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罗八</a:t>
            </a:r>
            <a:r>
              <a:rPr lang="en-US" altLang="zh-CN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29</a:t>
            </a:r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）</a:t>
            </a:r>
            <a:endParaRPr lang="zh-CN" altLang="en-US" sz="2600" b="1" dirty="0">
              <a:solidFill>
                <a:srgbClr val="660033"/>
              </a:solidFill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6097905" y="3140710"/>
            <a:ext cx="5222875" cy="1657350"/>
          </a:xfrm>
          <a:prstGeom prst="wedgeRectCallout">
            <a:avLst>
              <a:gd name="adj1" fmla="val -99507"/>
              <a:gd name="adj2" fmla="val 56666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p>
            <a:pPr eaLnBrk="0" hangingPunct="0"/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预先所定下的人又召他们来，所召来的人又称他们为义，所称为义的人又叫他们得荣耀。</a:t>
            </a:r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（罗八</a:t>
            </a:r>
            <a:r>
              <a:rPr lang="en-US" altLang="zh-CN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30</a:t>
            </a:r>
            <a:r>
              <a:rPr lang="zh-CN" altLang="en-US" sz="2600" b="1" dirty="0">
                <a:solidFill>
                  <a:srgbClr val="660033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）</a:t>
            </a:r>
            <a:endParaRPr lang="zh-CN" altLang="en-US" sz="2600" b="1" dirty="0">
              <a:solidFill>
                <a:srgbClr val="660033"/>
              </a:solidFill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28980" y="1902460"/>
            <a:ext cx="10733405" cy="421703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生机的救恩是为要对付我们的罪性（</a:t>
            </a:r>
            <a:r>
              <a:rPr lang="en-US" altLang="zh-CN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</a:t>
            </a: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）。我们一得救，神的生命就藉着圣灵的内住，带领基督徒的一生经历神生机的救恩，就是要把神圣的性情构成到我们里面，把我们模成神儿子的形象，使我们成为基督的身体，至终彰显祂的自己。</a:t>
            </a:r>
            <a:endParaRPr lang="zh-CN" alt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buNone/>
              <a:defRPr/>
            </a:pPr>
            <a:endParaRPr lang="zh-CN" alt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ibbon1Sharp"/>
          <p:cNvSpPr>
            <a:spLocks noEditPoints="1" noChangeArrowheads="1"/>
          </p:cNvSpPr>
          <p:nvPr/>
        </p:nvSpPr>
        <p:spPr bwMode="auto">
          <a:xfrm>
            <a:off x="8810626" y="214313"/>
            <a:ext cx="1584325" cy="1428750"/>
          </a:xfrm>
          <a:custGeom>
            <a:avLst/>
            <a:gdLst>
              <a:gd name="G0" fmla="+- 0 0 0"/>
              <a:gd name="G1" fmla="+- 3790 0 0"/>
              <a:gd name="G2" fmla="+- 3790 2700 0"/>
              <a:gd name="G3" fmla="+- 21600 0 G2"/>
              <a:gd name="G4" fmla="+- 21600 0 G1"/>
              <a:gd name="G5" fmla="+- 1475 0 0"/>
              <a:gd name="G6" fmla="+- 10800 0 1475"/>
              <a:gd name="G7" fmla="*/ 1475 2 1"/>
              <a:gd name="G8" fmla="+- 21600 0 G7"/>
              <a:gd name="G9" fmla="+- 10800 1475 0"/>
              <a:gd name="G10" fmla="+- 21600 0 1475"/>
              <a:gd name="T0" fmla="*/ 10800 w 21600"/>
              <a:gd name="T1" fmla="*/ 1475 h 21600"/>
              <a:gd name="T2" fmla="*/ 2700 w 21600"/>
              <a:gd name="T3" fmla="*/ 9325 h 21600"/>
              <a:gd name="T4" fmla="*/ 10800 w 21600"/>
              <a:gd name="T5" fmla="*/ 20125 h 21600"/>
              <a:gd name="T6" fmla="*/ 18900 w 21600"/>
              <a:gd name="T7" fmla="*/ 1227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2 w 21600"/>
              <a:gd name="T13" fmla="*/ G5 h 21600"/>
              <a:gd name="T14" fmla="*/ G3 w 21600"/>
              <a:gd name="T15" fmla="*/ G1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 extrusionOk="0">
                <a:moveTo>
                  <a:pt x="6490" y="147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 extrusionOk="0">
                <a:moveTo>
                  <a:pt x="6490" y="0"/>
                </a:moveTo>
                <a:lnTo>
                  <a:pt x="3790" y="1475"/>
                </a:lnTo>
              </a:path>
              <a:path w="21600" h="21600" fill="none" extrusionOk="0">
                <a:moveTo>
                  <a:pt x="17810" y="2950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 extrusionOk="0">
                <a:moveTo>
                  <a:pt x="17810" y="147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eaLnBrk="0" hangingPunct="0">
              <a:defRPr/>
            </a:pPr>
            <a:r>
              <a:rPr lang="zh-CN" altLang="en-US" sz="3600" b="1" dirty="0">
                <a:solidFill>
                  <a:srgbClr val="660033"/>
                </a:solidFill>
                <a:ea typeface="隶书" panose="02010509060101010101" pitchFamily="49" charset="-122"/>
              </a:rPr>
              <a:t>小结</a:t>
            </a:r>
            <a:endParaRPr lang="zh-CN" altLang="en-US" sz="3600" b="1" dirty="0">
              <a:solidFill>
                <a:srgbClr val="660033"/>
              </a:solidFill>
              <a:ea typeface="隶书" panose="02010509060101010101" pitchFamily="49" charset="-122"/>
            </a:endParaRP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767914" y="476672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（二）生机的救恩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699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990" y="2060700"/>
            <a:ext cx="12192000" cy="1928813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1091" y="1844641"/>
            <a:ext cx="11953328" cy="180975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一、认识人的罪性和罪行</a:t>
            </a:r>
            <a:endParaRPr lang="zh-CN" altLang="en-US" sz="8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0416480" y="116632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9470" y="1412240"/>
            <a:ext cx="10585450" cy="295148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231900" y="1628775"/>
            <a:ext cx="9860280" cy="29254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eaLnBrk="1" hangingPunct="1">
              <a:defRPr/>
            </a:pP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法理的救赎是神救恩的手续，生机的救恩则是神救恩的目的。法理的救赎是关乎地位的、是一次得着的；生机的救恩则是关乎生命的、需要一生</a:t>
            </a: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之久经历实化的。</a:t>
            </a:r>
            <a:endParaRPr lang="zh-CN" alt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524000" y="142875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endParaRPr lang="zh-CN" altLang="en-US" sz="48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  <a:cs typeface="+mj-cs"/>
            </a:endParaRPr>
          </a:p>
        </p:txBody>
      </p:sp>
      <p:pic>
        <p:nvPicPr>
          <p:cNvPr id="9" name="Picture 10" descr="箭头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780616" y="5643578"/>
            <a:ext cx="315912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651000" y="269875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法理的救赎与生机的救恩的</a:t>
            </a: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关系</a:t>
            </a:r>
            <a:endParaRPr lang="zh-CN" altLang="en-US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99720" y="1388110"/>
            <a:ext cx="11600180" cy="4826635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99720" y="1214120"/>
            <a:ext cx="11600180" cy="5748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lvl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11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耶稣又说：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“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一个人有两个儿子。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12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小儿子对父亲说：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‘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父亲，请你把我应得的家业分给我。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’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他父亲就把产业分给他们。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13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过了不多几日，小儿子就把他一切所有的都收拾起来，往远方去了。在那里任意放荡，浪费资财。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14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既耗尽了一切所有的，又遇着那地方大遭饥荒，就穷苦起来。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15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于是去投靠那地方的一个人，那人打发他到田里去放猪。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16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他恨不得拿猪所吃的豆荚充饥，也没有人给他。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17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他醒悟过来，就说：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‘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我父亲有多少的雇工，口粮有余，我倒在这里饿死吗？</a:t>
            </a:r>
            <a:endParaRPr lang="en-US" altLang="zh-CN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524000" y="71096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三、圣经享受神完整救恩的例子</a:t>
            </a:r>
            <a:r>
              <a:rPr lang="en-US" altLang="zh-CN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——</a:t>
            </a:r>
            <a:endParaRPr lang="en-US" altLang="zh-CN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  <a:cs typeface="+mj-cs"/>
            </a:endParaRPr>
          </a:p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浪子回家的比喻（路加福音</a:t>
            </a: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十五章）</a:t>
            </a:r>
            <a:endParaRPr lang="zh-CN" altLang="en-US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75920" y="550545"/>
            <a:ext cx="11523980" cy="6123305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442595" y="692150"/>
            <a:ext cx="11457305" cy="5217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lvl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18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我要起来，到我父亲那里去，向他说：父亲，我得罪了天，又得罪了你，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19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从今以后，我不配称为你的儿子，把我当作一个雇工吧！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’20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于是起来，往他父亲那里去。相离还远，他父亲看见，就动了慈心，跑去抱着他的颈项，连连与他亲嘴。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21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儿子说：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‘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父亲，我得罪了天，又得罪了你，从今以后，我不配称为你的儿子。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’22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父亲却吩咐仆人说：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‘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把</a:t>
            </a:r>
            <a:r>
              <a:rPr lang="zh-CN" altLang="en-US" sz="2800" b="1" dirty="0">
                <a:highlight>
                  <a:srgbClr val="FF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那上好的袍子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快拿出来给他穿，把</a:t>
            </a:r>
            <a:r>
              <a:rPr lang="zh-CN" altLang="en-US" sz="2800" b="1" dirty="0">
                <a:highlight>
                  <a:srgbClr val="FF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戒指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戴在他指头上，把</a:t>
            </a:r>
            <a:r>
              <a:rPr lang="zh-CN" altLang="en-US" sz="2800" b="1" dirty="0">
                <a:highlight>
                  <a:srgbClr val="FF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鞋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穿在他脚上，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23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把那</a:t>
            </a:r>
            <a:r>
              <a:rPr lang="zh-CN" altLang="en-US" sz="2800" b="1" dirty="0">
                <a:highlight>
                  <a:srgbClr val="00FF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肥牛犊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牵来宰了，我们可以吃喝快乐。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24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因为我这个儿子是死而复活，失而又得的。</a:t>
            </a:r>
            <a:r>
              <a:rPr lang="en-US" altLang="zh-CN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’</a:t>
            </a:r>
            <a:r>
              <a:rPr lang="zh-CN" altLang="en-US" sz="2800" b="1" dirty="0">
                <a:latin typeface="幼圆" panose="02010509060101010101" pitchFamily="49" charset="-122"/>
                <a:ea typeface="幼圆" panose="02010509060101010101" pitchFamily="49" charset="-122"/>
              </a:rPr>
              <a:t>他们就快乐起来。</a:t>
            </a:r>
            <a:endParaRPr lang="en-US" altLang="zh-CN" sz="2800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064039" y="1196642"/>
            <a:ext cx="8064500" cy="550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Clr>
                <a:srgbClr val="FFFF00"/>
              </a:buClr>
            </a:pPr>
            <a:endParaRPr lang="en-US" altLang="zh-CN" sz="2800" b="1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631315" y="548616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让我们都为着神的经纶而活，在神的经纶里有份</a:t>
            </a:r>
            <a:r>
              <a:rPr lang="en-US" altLang="zh-CN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  <a:cs typeface="+mj-cs"/>
              </a:rPr>
              <a:t> </a:t>
            </a:r>
            <a:endParaRPr lang="en-US" altLang="zh-CN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  <a:cs typeface="+mj-cs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666896" y="2017422"/>
            <a:ext cx="7500938" cy="1913546"/>
          </a:xfrm>
          <a:prstGeom prst="rect">
            <a:avLst/>
          </a:prstGeom>
          <a:solidFill>
            <a:srgbClr val="FFFF99"/>
          </a:solidFill>
          <a:ln w="38100">
            <a:solidFill>
              <a:srgbClr val="339966"/>
            </a:solidFill>
            <a:miter lim="800000"/>
          </a:ln>
        </p:spPr>
        <p:txBody>
          <a:bodyPr lIns="288000" tIns="216000" rIns="288000" bIns="21600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ea typeface="楷体_GB2312" pitchFamily="49" charset="-122"/>
              </a:rPr>
              <a:t>    人应当以我们为基督的执事，为神奥秘事的管家。所求于管家的，是要他有忠心。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（林前四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1-2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）</a:t>
            </a:r>
            <a:endParaRPr lang="en-US" altLang="zh-CN" sz="3200" dirty="0"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595818" y="4359596"/>
            <a:ext cx="5786463" cy="1421104"/>
          </a:xfrm>
          <a:prstGeom prst="rect">
            <a:avLst/>
          </a:prstGeom>
          <a:solidFill>
            <a:srgbClr val="FFFF99"/>
          </a:solidFill>
          <a:ln w="38100">
            <a:solidFill>
              <a:srgbClr val="339966"/>
            </a:solidFill>
            <a:miter lim="800000"/>
          </a:ln>
        </p:spPr>
        <p:txBody>
          <a:bodyPr wrap="square" lIns="288000" tIns="216000" rIns="288000" bIns="21600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  监督既是神的管家，必须无可指责，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     （多一</a:t>
            </a:r>
            <a:r>
              <a:rPr lang="en-US" altLang="zh-CN" sz="3200" dirty="0">
                <a:latin typeface="楷体_GB2312" pitchFamily="49" charset="-122"/>
                <a:ea typeface="楷体_GB2312" pitchFamily="49" charset="-122"/>
              </a:rPr>
              <a:t>7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）</a:t>
            </a:r>
            <a:endParaRPr lang="en-US" altLang="zh-CN" sz="3200" dirty="0"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8" name="Oval 9"/>
          <p:cNvSpPr>
            <a:spLocks noChangeArrowheads="1"/>
          </p:cNvSpPr>
          <p:nvPr/>
        </p:nvSpPr>
        <p:spPr bwMode="auto">
          <a:xfrm>
            <a:off x="3448040" y="2645084"/>
            <a:ext cx="1147762" cy="642938"/>
          </a:xfrm>
          <a:prstGeom prst="ellipse">
            <a:avLst/>
          </a:prstGeom>
          <a:solidFill>
            <a:srgbClr val="3366CC">
              <a:alpha val="0"/>
            </a:srgbClr>
          </a:solidFill>
          <a:ln w="38100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5876932" y="2645085"/>
            <a:ext cx="1147763" cy="642937"/>
          </a:xfrm>
          <a:prstGeom prst="ellipse">
            <a:avLst/>
          </a:prstGeom>
          <a:solidFill>
            <a:srgbClr val="3366CC">
              <a:alpha val="0"/>
            </a:srgbClr>
          </a:solidFill>
          <a:ln w="38100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12" name="Oval 9"/>
          <p:cNvSpPr>
            <a:spLocks noChangeArrowheads="1"/>
          </p:cNvSpPr>
          <p:nvPr/>
        </p:nvSpPr>
        <p:spPr bwMode="auto">
          <a:xfrm>
            <a:off x="7591444" y="4502478"/>
            <a:ext cx="1147763" cy="642937"/>
          </a:xfrm>
          <a:prstGeom prst="ellipse">
            <a:avLst/>
          </a:prstGeom>
          <a:solidFill>
            <a:srgbClr val="3366CC">
              <a:alpha val="0"/>
            </a:srgbClr>
          </a:solidFill>
          <a:ln w="38100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  <p:bldP spid="8" grpId="0" bldLvl="0" animBg="1"/>
      <p:bldP spid="9" grpId="0" bldLvl="0" animBg="1"/>
      <p:bldP spid="12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23570" y="404495"/>
            <a:ext cx="10875645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（一）罪性（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sin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）</a:t>
            </a:r>
            <a:endParaRPr lang="en-US" altLang="zh-CN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487805" y="1690370"/>
            <a:ext cx="6109335" cy="1571625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>
              <a:defRPr/>
            </a:pPr>
            <a:r>
              <a:rPr lang="zh-CN" altLang="en-US" sz="2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新约圣经中以两种方式提到</a:t>
            </a:r>
            <a:r>
              <a:rPr lang="en-US" altLang="zh-CN" sz="2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“</a:t>
            </a:r>
            <a:r>
              <a:rPr lang="zh-CN" altLang="en-US" sz="2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罪</a:t>
            </a:r>
            <a:r>
              <a:rPr lang="en-US" altLang="zh-CN" sz="2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”</a:t>
            </a:r>
            <a:r>
              <a:rPr lang="zh-CN" altLang="en-US" sz="2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这个字，就是复数的罪行（</a:t>
            </a:r>
            <a:r>
              <a:rPr lang="en-US" altLang="zh-CN" sz="2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sins</a:t>
            </a:r>
            <a:r>
              <a:rPr lang="zh-CN" altLang="en-US" sz="2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）和单数的罪性（</a:t>
            </a:r>
            <a:r>
              <a:rPr lang="en-US" altLang="zh-CN" sz="2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sin</a:t>
            </a:r>
            <a:r>
              <a:rPr lang="zh-CN" altLang="en-US" sz="2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）。</a:t>
            </a:r>
            <a:endParaRPr lang="en-US" altLang="zh-CN" sz="26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  <a:sym typeface="+mn-ea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3431704" y="3573016"/>
            <a:ext cx="7358114" cy="2071702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>
              <a:defRPr/>
            </a:pPr>
            <a:r>
              <a:rPr lang="en-US" altLang="zh-CN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 </a:t>
            </a:r>
            <a:r>
              <a:rPr lang="en-US" altLang="zh-CN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罪性（sin）是指住在人里面的罪，就是因着亚当的堕落，人与生俱来的罪性，就是住在肉体里撒但罪的生命。</a:t>
            </a:r>
            <a:r>
              <a:rPr lang="en-US" altLang="zh-CN" sz="2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 </a:t>
            </a:r>
            <a:endParaRPr lang="en-US" altLang="zh-CN" sz="2600" b="1" kern="0" dirty="0">
              <a:solidFill>
                <a:srgbClr val="660033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23392" y="404664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我们来读几个经节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……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767715" y="1466215"/>
            <a:ext cx="5760085" cy="2106295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趁着机会，就藉着诫命叫诸般的贪心在我里头发动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’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－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‘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罪趁着机会，就藉着诫命引诱我，并且杀了我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’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－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‘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叫我死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’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。罗马七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8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，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11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，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13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。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767715" y="3932555"/>
            <a:ext cx="5751195" cy="150114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若我去作所不愿意作的，就不是我作的，乃是住在我里头的</a:t>
            </a:r>
            <a:r>
              <a:rPr lang="zh-CN" altLang="en-US" sz="2600" b="1" kern="0" dirty="0">
                <a:solidFill>
                  <a:schemeClr val="bg1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作的。罗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7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：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20</a:t>
            </a:r>
            <a:endParaRPr lang="en-US" altLang="zh-CN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7176135" y="1340485"/>
            <a:ext cx="4389120" cy="101219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我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...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是已经卖给</a:t>
            </a:r>
            <a:r>
              <a:rPr lang="zh-CN" altLang="en-US" sz="2600" b="1" kern="0" dirty="0">
                <a:solidFill>
                  <a:schemeClr val="bg1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了。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’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罗马七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14</a:t>
            </a:r>
            <a:endParaRPr lang="en-US" altLang="zh-CN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7176135" y="2492375"/>
            <a:ext cx="4389120" cy="101219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...</a:t>
            </a:r>
            <a:r>
              <a:rPr lang="zh-CN" altLang="en-US" sz="2600" b="1" kern="0" dirty="0">
                <a:solidFill>
                  <a:schemeClr val="bg1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又活了。罗马七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9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。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7176135" y="3572510"/>
            <a:ext cx="4389120" cy="101219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作王叫人死。罗马五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21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，六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12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。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7176135" y="4725035"/>
            <a:ext cx="4389120" cy="101219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...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我肉体却顺服</a:t>
            </a:r>
            <a:r>
              <a:rPr lang="zh-CN" altLang="en-US" sz="2600" b="1" kern="0" dirty="0">
                <a:solidFill>
                  <a:schemeClr val="bg1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的律。罗马七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25</a:t>
            </a:r>
            <a:endParaRPr lang="en-US" altLang="zh-CN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28980" y="2210435"/>
            <a:ext cx="10733405" cy="352996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所以我们里面罪性的罪，乃是一个活的东西，能住在我们里面，作王、作主、辖制我们，叫我们作它的奴仆，不由自主的犯罪作恶，而置我们于死地，且有一个自然犯罪的律，乃是一个自然的能力，自然的叫我们犯罪取死。</a:t>
            </a:r>
            <a:endParaRPr lang="zh-CN" alt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ibbon1Sharp"/>
          <p:cNvSpPr>
            <a:spLocks noEditPoints="1" noChangeArrowheads="1"/>
          </p:cNvSpPr>
          <p:nvPr/>
        </p:nvSpPr>
        <p:spPr bwMode="auto">
          <a:xfrm>
            <a:off x="8810626" y="214313"/>
            <a:ext cx="1584325" cy="1428750"/>
          </a:xfrm>
          <a:custGeom>
            <a:avLst/>
            <a:gdLst>
              <a:gd name="G0" fmla="+- 0 0 0"/>
              <a:gd name="G1" fmla="+- 3790 0 0"/>
              <a:gd name="G2" fmla="+- 3790 2700 0"/>
              <a:gd name="G3" fmla="+- 21600 0 G2"/>
              <a:gd name="G4" fmla="+- 21600 0 G1"/>
              <a:gd name="G5" fmla="+- 1475 0 0"/>
              <a:gd name="G6" fmla="+- 10800 0 1475"/>
              <a:gd name="G7" fmla="*/ 1475 2 1"/>
              <a:gd name="G8" fmla="+- 21600 0 G7"/>
              <a:gd name="G9" fmla="+- 10800 1475 0"/>
              <a:gd name="G10" fmla="+- 21600 0 1475"/>
              <a:gd name="T0" fmla="*/ 10800 w 21600"/>
              <a:gd name="T1" fmla="*/ 1475 h 21600"/>
              <a:gd name="T2" fmla="*/ 2700 w 21600"/>
              <a:gd name="T3" fmla="*/ 9325 h 21600"/>
              <a:gd name="T4" fmla="*/ 10800 w 21600"/>
              <a:gd name="T5" fmla="*/ 20125 h 21600"/>
              <a:gd name="T6" fmla="*/ 18900 w 21600"/>
              <a:gd name="T7" fmla="*/ 1227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2 w 21600"/>
              <a:gd name="T13" fmla="*/ G5 h 21600"/>
              <a:gd name="T14" fmla="*/ G3 w 21600"/>
              <a:gd name="T15" fmla="*/ G1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 extrusionOk="0">
                <a:moveTo>
                  <a:pt x="6490" y="147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 extrusionOk="0">
                <a:moveTo>
                  <a:pt x="6490" y="0"/>
                </a:moveTo>
                <a:lnTo>
                  <a:pt x="3790" y="1475"/>
                </a:lnTo>
              </a:path>
              <a:path w="21600" h="21600" fill="none" extrusionOk="0">
                <a:moveTo>
                  <a:pt x="17810" y="2950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 extrusionOk="0">
                <a:moveTo>
                  <a:pt x="17810" y="147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eaLnBrk="0" hangingPunct="0">
              <a:defRPr/>
            </a:pPr>
            <a:r>
              <a:rPr lang="zh-CN" altLang="en-US" sz="3600" b="1" dirty="0">
                <a:solidFill>
                  <a:srgbClr val="660033"/>
                </a:solidFill>
                <a:ea typeface="隶书" panose="02010509060101010101" pitchFamily="49" charset="-122"/>
              </a:rPr>
              <a:t>小结</a:t>
            </a:r>
            <a:endParaRPr lang="zh-CN" altLang="en-US" sz="3600" b="1" dirty="0">
              <a:solidFill>
                <a:srgbClr val="660033"/>
              </a:solidFill>
              <a:ea typeface="隶书" panose="02010509060101010101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23570" y="404495"/>
            <a:ext cx="10875645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（一）罪性（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sin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）</a:t>
            </a:r>
            <a:endParaRPr lang="en-US" altLang="zh-CN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7914" y="476672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（二）罪行（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sins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）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2166620" y="1857375"/>
            <a:ext cx="7796530" cy="165735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 罪行（</a:t>
            </a:r>
            <a:r>
              <a:rPr lang="en-US" altLang="zh-CN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sins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）是指显在人外面的罪，就是人在</a:t>
            </a:r>
            <a:r>
              <a:rPr lang="zh-CN" altLang="en-US" sz="2600" b="1" kern="0" dirty="0">
                <a:solidFill>
                  <a:schemeClr val="bg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神面前所犯的各种各样的罪，所以是多数的。</a:t>
            </a:r>
            <a:endParaRPr lang="zh-CN" altLang="en-US" sz="2600" b="1" kern="0" dirty="0">
              <a:solidFill>
                <a:schemeClr val="bg1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7408" y="332656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我们再来看几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处经节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  <a:sym typeface="+mn-ea"/>
              </a:rPr>
              <a:t>……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115695" y="1595120"/>
            <a:ext cx="10170160" cy="398272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1、‘违背律法，就是</a:t>
            </a:r>
            <a:r>
              <a:rPr lang="zh-CN" altLang="en-US" sz="2600" b="1" kern="0" dirty="0">
                <a:solidFill>
                  <a:srgbClr val="FFFFFF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。’约壹三4。</a:t>
            </a:r>
            <a:endParaRPr lang="zh-CN" altLang="en-US" sz="2600" b="1" kern="0" dirty="0">
              <a:solidFill>
                <a:srgbClr val="FFFF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600" b="1" kern="0" dirty="0">
              <a:solidFill>
                <a:srgbClr val="FFFF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2、‘凡不义的事都是</a:t>
            </a:r>
            <a:r>
              <a:rPr lang="zh-CN" altLang="en-US" sz="2600" b="1" kern="0" dirty="0">
                <a:solidFill>
                  <a:srgbClr val="FFFFFF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。’约壹五17。</a:t>
            </a:r>
            <a:endParaRPr lang="zh-CN" altLang="en-US" sz="2600" b="1" kern="0" dirty="0">
              <a:solidFill>
                <a:srgbClr val="FFFF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600" b="1" kern="0" dirty="0">
              <a:solidFill>
                <a:srgbClr val="FFFF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3、‘人若知道行善，却不去行，这就是他的</a:t>
            </a:r>
            <a:r>
              <a:rPr lang="zh-CN" altLang="en-US" sz="2600" b="1" kern="0" dirty="0">
                <a:solidFill>
                  <a:srgbClr val="FFFFFF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了。’雅四17。</a:t>
            </a:r>
            <a:endParaRPr lang="zh-CN" altLang="en-US" sz="2600" b="1" kern="0" dirty="0">
              <a:solidFill>
                <a:srgbClr val="FFFF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600" b="1" kern="0" dirty="0">
              <a:solidFill>
                <a:srgbClr val="FFFF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4、‘凡不出于信心的，都是</a:t>
            </a:r>
            <a:r>
              <a:rPr lang="zh-CN" altLang="en-US" sz="2600" b="1" kern="0" dirty="0">
                <a:solidFill>
                  <a:srgbClr val="FFFFFF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。’罗马十四23。</a:t>
            </a:r>
            <a:endParaRPr lang="zh-CN" altLang="en-US" sz="2600" b="1" kern="0" dirty="0">
              <a:solidFill>
                <a:srgbClr val="FFFF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600" b="1" kern="0" dirty="0">
              <a:solidFill>
                <a:srgbClr val="FFFF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5、‘世人都犯了</a:t>
            </a:r>
            <a:r>
              <a:rPr lang="zh-CN" altLang="en-US" sz="2600" b="1" kern="0" dirty="0">
                <a:solidFill>
                  <a:srgbClr val="FFFFFF"/>
                </a:solidFill>
                <a:highlight>
                  <a:srgbClr val="FF0000"/>
                </a:highlight>
                <a:latin typeface="幼圆" panose="02010509060101010101" pitchFamily="49" charset="-122"/>
                <a:ea typeface="幼圆" panose="02010509060101010101" pitchFamily="49" charset="-122"/>
              </a:rPr>
              <a:t>罪</a:t>
            </a:r>
            <a:r>
              <a:rPr lang="zh-CN" altLang="en-US" sz="2600" b="1" kern="0" dirty="0">
                <a:solidFill>
                  <a:srgbClr val="FFFF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，亏缺了神的荣耀。’罗马三23。</a:t>
            </a:r>
            <a:endParaRPr lang="zh-CN" altLang="en-US" sz="2600" b="1" kern="0" dirty="0">
              <a:solidFill>
                <a:srgbClr val="FFFF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28980" y="2195195"/>
            <a:ext cx="10733405" cy="354520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所以显在人外面的罪，就是人在神面前，各种各样不该不当的行为。人外面这些罪行的罪，都是出于人里面那一个罪性的罪，都是那一个罪在外面所结的果子。人在里面既有了罪性，在外面就必有罪行；在里面既有了罪的生命，在外面就必有罪的果子。</a:t>
            </a:r>
            <a:endParaRPr lang="zh-CN" alt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ibbon1Sharp"/>
          <p:cNvSpPr>
            <a:spLocks noEditPoints="1" noChangeArrowheads="1"/>
          </p:cNvSpPr>
          <p:nvPr/>
        </p:nvSpPr>
        <p:spPr bwMode="auto">
          <a:xfrm>
            <a:off x="8810626" y="214313"/>
            <a:ext cx="1584325" cy="1428750"/>
          </a:xfrm>
          <a:custGeom>
            <a:avLst/>
            <a:gdLst>
              <a:gd name="G0" fmla="+- 0 0 0"/>
              <a:gd name="G1" fmla="+- 3790 0 0"/>
              <a:gd name="G2" fmla="+- 3790 2700 0"/>
              <a:gd name="G3" fmla="+- 21600 0 G2"/>
              <a:gd name="G4" fmla="+- 21600 0 G1"/>
              <a:gd name="G5" fmla="+- 1475 0 0"/>
              <a:gd name="G6" fmla="+- 10800 0 1475"/>
              <a:gd name="G7" fmla="*/ 1475 2 1"/>
              <a:gd name="G8" fmla="+- 21600 0 G7"/>
              <a:gd name="G9" fmla="+- 10800 1475 0"/>
              <a:gd name="G10" fmla="+- 21600 0 1475"/>
              <a:gd name="T0" fmla="*/ 10800 w 21600"/>
              <a:gd name="T1" fmla="*/ 1475 h 21600"/>
              <a:gd name="T2" fmla="*/ 2700 w 21600"/>
              <a:gd name="T3" fmla="*/ 9325 h 21600"/>
              <a:gd name="T4" fmla="*/ 10800 w 21600"/>
              <a:gd name="T5" fmla="*/ 20125 h 21600"/>
              <a:gd name="T6" fmla="*/ 18900 w 21600"/>
              <a:gd name="T7" fmla="*/ 1227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2 w 21600"/>
              <a:gd name="T13" fmla="*/ G5 h 21600"/>
              <a:gd name="T14" fmla="*/ G3 w 21600"/>
              <a:gd name="T15" fmla="*/ G1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 extrusionOk="0">
                <a:moveTo>
                  <a:pt x="6490" y="147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 extrusionOk="0">
                <a:moveTo>
                  <a:pt x="6490" y="0"/>
                </a:moveTo>
                <a:lnTo>
                  <a:pt x="3790" y="1475"/>
                </a:lnTo>
              </a:path>
              <a:path w="21600" h="21600" fill="none" extrusionOk="0">
                <a:moveTo>
                  <a:pt x="17810" y="2950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 extrusionOk="0">
                <a:moveTo>
                  <a:pt x="17810" y="147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eaLnBrk="0" hangingPunct="0">
              <a:defRPr/>
            </a:pPr>
            <a:r>
              <a:rPr lang="zh-CN" altLang="en-US" sz="3600" b="1" dirty="0">
                <a:solidFill>
                  <a:srgbClr val="660033"/>
                </a:solidFill>
                <a:ea typeface="隶书" panose="02010509060101010101" pitchFamily="49" charset="-122"/>
              </a:rPr>
              <a:t>小结</a:t>
            </a:r>
            <a:endParaRPr lang="zh-CN" altLang="en-US" sz="3600" b="1" dirty="0">
              <a:solidFill>
                <a:srgbClr val="660033"/>
              </a:solidFill>
              <a:ea typeface="隶书" panose="02010509060101010101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7914" y="476672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（二）罪行（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sins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）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699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990" y="1879600"/>
            <a:ext cx="12192000" cy="2110105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1770" y="1988820"/>
            <a:ext cx="11953240" cy="222631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二、神救恩的两面</a:t>
            </a:r>
            <a:r>
              <a:rPr lang="en-US" altLang="zh-CN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br>
              <a:rPr lang="en-US" altLang="zh-CN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</a:br>
            <a:r>
              <a:rPr lang="zh-CN" alt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法理的救赎和生机的救恩</a:t>
            </a:r>
            <a:endParaRPr lang="zh-CN" altLang="en-US" sz="8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0416480" y="116632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theme/theme1.xml><?xml version="1.0" encoding="utf-8"?>
<a:theme xmlns:a="http://schemas.openxmlformats.org/drawingml/2006/main" name="Office 2013 - 2022 主题">
  <a:themeElements>
    <a:clrScheme name="Office 2013 - 2022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题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2013 - 2022 主题">
  <a:themeElements>
    <a:clrScheme name="Office 2013 - 2022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题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0</TotalTime>
  <Words>2912</Words>
  <Application>WPS 演示</Application>
  <PresentationFormat>宽屏</PresentationFormat>
  <Paragraphs>172</Paragraphs>
  <Slides>23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46" baseType="lpstr">
      <vt:lpstr>Arial</vt:lpstr>
      <vt:lpstr>宋体</vt:lpstr>
      <vt:lpstr>Wingdings</vt:lpstr>
      <vt:lpstr>华文新魏</vt:lpstr>
      <vt:lpstr>方正姚体</vt:lpstr>
      <vt:lpstr>华康简魏碑</vt:lpstr>
      <vt:lpstr>幼圆</vt:lpstr>
      <vt:lpstr>隶书</vt:lpstr>
      <vt:lpstr>微软雅黑</vt:lpstr>
      <vt:lpstr>Arial Unicode MS</vt:lpstr>
      <vt:lpstr>等线 Light</vt:lpstr>
      <vt:lpstr>Calibri Light</vt:lpstr>
      <vt:lpstr>等线</vt:lpstr>
      <vt:lpstr>Calibri</vt:lpstr>
      <vt:lpstr>黑体</vt:lpstr>
      <vt:lpstr>楷体_GB2312</vt:lpstr>
      <vt:lpstr>新宋体</vt:lpstr>
      <vt:lpstr>仿宋_GB2312</vt:lpstr>
      <vt:lpstr>Arial</vt:lpstr>
      <vt:lpstr>Tahoma</vt:lpstr>
      <vt:lpstr>仿宋</vt:lpstr>
      <vt:lpstr>Office 2013 - 2022 主题</vt:lpstr>
      <vt:lpstr>1_Office 2013 - 2022 主题</vt:lpstr>
      <vt:lpstr>认识神和神的旨意</vt:lpstr>
      <vt:lpstr>神完整的救恩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一、认识人的罪性和罪行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Road in the countryside</dc:title>
  <dc:creator>www.powerpointstyles.com</dc:creator>
  <dc:description>Image credit to FreeDigitalPhotos.net</dc:description>
  <cp:lastModifiedBy>Jared</cp:lastModifiedBy>
  <cp:revision>218</cp:revision>
  <dcterms:created xsi:type="dcterms:W3CDTF">2009-03-23T15:23:00Z</dcterms:created>
  <dcterms:modified xsi:type="dcterms:W3CDTF">2025-08-15T02:31:34Z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8D33189837A34B0CBE5E3F2DD22E6DBB_13</vt:lpwstr>
  </property>
  <property fmtid="{D5CDD505-2E9C-101B-9397-08002B2CF9AE}" pid="3" name="KSOProductBuildVer">
    <vt:lpwstr>2052-12.1.0.21541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2025-08-02T22:15:37Z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63cf91fa-9219-41a9-8a72-6ded99569cdb</vt:lpwstr>
  </property>
  <property fmtid="{D5CDD505-2E9C-101B-9397-08002B2CF9AE}" pid="9" name="MSIP_Label_defa4170-0d19-0005-0004-bc88714345d2_ActionId">
    <vt:lpwstr>3edde739-7f39-439c-ac8f-ae171860eb5d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10, 3, 0, 1</vt:lpwstr>
  </property>
</Properties>
</file>