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49"/>
  </p:handoutMasterIdLst>
  <p:sldIdLst>
    <p:sldId id="256" r:id="rId4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0" r:id="rId22"/>
    <p:sldId id="299" r:id="rId23"/>
    <p:sldId id="321" r:id="rId24"/>
    <p:sldId id="322" r:id="rId25"/>
    <p:sldId id="323" r:id="rId26"/>
    <p:sldId id="325" r:id="rId27"/>
    <p:sldId id="326" r:id="rId28"/>
    <p:sldId id="302" r:id="rId29"/>
    <p:sldId id="301" r:id="rId30"/>
    <p:sldId id="262" r:id="rId31"/>
    <p:sldId id="303" r:id="rId32"/>
    <p:sldId id="304" r:id="rId33"/>
    <p:sldId id="287" r:id="rId34"/>
    <p:sldId id="305" r:id="rId35"/>
    <p:sldId id="308" r:id="rId36"/>
    <p:sldId id="309" r:id="rId37"/>
    <p:sldId id="310" r:id="rId38"/>
    <p:sldId id="311" r:id="rId39"/>
    <p:sldId id="314" r:id="rId40"/>
    <p:sldId id="312" r:id="rId41"/>
    <p:sldId id="315" r:id="rId42"/>
    <p:sldId id="316" r:id="rId43"/>
    <p:sldId id="318" r:id="rId44"/>
    <p:sldId id="319" r:id="rId45"/>
    <p:sldId id="317" r:id="rId46"/>
    <p:sldId id="320" r:id="rId47"/>
    <p:sldId id="339" r:id="rId4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33"/>
    <a:srgbClr val="FF0000"/>
    <a:srgbClr val="7DD330"/>
    <a:srgbClr val="00CC00"/>
    <a:srgbClr val="0C7CD2"/>
    <a:srgbClr val="99FF33"/>
    <a:srgbClr val="DC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1" autoAdjust="0"/>
    <p:restoredTop sz="94973" autoAdjust="0"/>
  </p:normalViewPr>
  <p:slideViewPr>
    <p:cSldViewPr>
      <p:cViewPr varScale="1">
        <p:scale>
          <a:sx n="48" d="100"/>
          <a:sy n="48" d="100"/>
        </p:scale>
        <p:origin x="-6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9224933F-DC07-40D5-ABBA-DA036AAECD0E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6E835C55-FF58-4E29-9800-CA2B87A7BE5F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列祖时期，它不断的给你看见，神可以作多少事；律法时期，它不断的给你看见，神是何等的一位神。必须有这两个作为引导，才能带进天国的时期。在天国的时期里，神的国就是天国；而天国又分作两个部分，第一个部分完全是恩典时期。这恩典叫我们得救，这恩典叫我们有主，这恩典叫我们和主耶稣一致，这恩典叫我们享受主耶稣作生命；因着恩典，我们这一班人就成为主耶稣的见证了。恩典时期也就是教会时期。</a:t>
            </a: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列祖时期，它不断的给你看见，神可以作多少事；律法时期，它不断的给你看见，神是何等的一位神。必须有这两个作为引导，才能带进天国的时期。在天国的时期里，神的国就是天国；而天国又分作两个部分，第一个部分完全是恩典时期。这恩典叫我们得救，这恩典叫我们有主，这恩典叫我们和主耶稣一致，这恩典叫我们享受主耶稣作生命；因着恩典，我们这一班人就成为主耶稣的见证了。恩典时期也就是教会时期。</a:t>
            </a: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列祖时期，它不断的给你看见，神可以作多少事；律法时期，它不断的给你看见，神是何等的一位神。必须有这两个作为引导，才能带进天国的时期。在天国的时期里，神的国就是天国；而天国又分作两个部分，第一个部分完全是恩典时期。这恩典叫我们得救，这恩典叫我们有主，这恩典叫我们和主耶稣一致，这恩典叫我们享受主耶稣作生命；因着恩典，我们这一班人就成为主耶稣的见证了。恩典时期也就是教会时期。</a:t>
            </a: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列祖时期，它不断的给你看见，神可以作多少事；律法时期，它不断的给你看见，神是何等的一位神。必须有这两个作为引导，才能带进天国的时期。在天国的时期里，神的国就是天国；而天国又分作两个部分，第一个部分完全是恩典时期。这恩典叫我们得救，这恩典叫我们有主，这恩典叫我们和主耶稣一致，这恩典叫我们享受主耶稣作生命；因着恩典，我们这一班人就成为主耶稣的见证了。恩典时期也就是教会时期。</a:t>
            </a: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列祖时期，它不断的给你看见，神可以作多少事；律法时期，它不断的给你看见，神是何等的一位神。必须有这两个作为引导，才能带进天国的时期。在天国的时期里，神的国就是天国；而天国又分作两个部分，第一个部分完全是恩典时期。这恩典叫我们得救，这恩典叫我们有主，这恩典叫我们和主耶稣一致，这恩典叫我们享受主耶稣作生命；因着恩典，我们这一班人就成为主耶稣的见证了。恩典时期也就是教会时期。</a:t>
            </a: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列祖时期，它不断的给你看见，神可以作多少事；律法时期，它不断的给你看见，神是何等的一位神。必须有这两个作为引导，才能带进天国的时期。在天国的时期里，神的国就是天国；而天国又分作两个部分，第一个部分完全是恩典时期。这恩典叫我们得救，这恩典叫我们有主，这恩典叫我们和主耶稣一致，这恩典叫我们享受主耶稣作生命；因着恩典，我们这一班人就成为主耶稣的见证了。恩典时期也就是教会时期。</a:t>
            </a: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列祖时期，它不断的给你看见，神可以作多少事；律法时期，它不断的给你看见，神是何等的一位神。必须有这两个作为引导，才能带进天国的时期。在天国的时期里，神的国就是天国；而天国又分作两个部分，第一个部分完全是恩典时期。这恩典叫我们得救，这恩典叫我们有主，这恩典叫我们和主耶稣一致，这恩典叫我们享受主耶稣作生命；因着恩典，我们这一班人就成为主耶稣的见证了。恩典时期也就是教会时期。</a:t>
            </a: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列祖时期，它不断的给你看见，神可以作多少事；律法时期，它不断的给你看见，神是何等的一位神。必须有这两个作为引导，才能带进天国的时期。在天国的时期里，神的国就是天国；而天国又分作两个部分，第一个部分完全是恩典时期。这恩典叫我们得救，这恩典叫我们有主，这恩典叫我们和主耶稣一致，这恩典叫我们享受主耶稣作生命；因着恩典，我们这一班人就成为主耶稣的见证了。恩典时期也就是教会时期。</a:t>
            </a: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列祖时期，它不断的给你看见，神可以作多少事；律法时期，它不断的给你看见，神是何等的一位神。必须有这两个作为引导，才能带进天国的时期。在天国的时期里，神的国就是天国；而天国又分作两个部分，第一个部分完全是恩典时期。这恩典叫我们得救，这恩典叫我们有主，这恩典叫我们和主耶稣一致，这恩典叫我们享受主耶稣作生命；因着恩典，我们这一班人就成为主耶稣的见证了。恩典时期也就是教会时期。</a:t>
            </a: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列祖时期，它不断的给你看见，神可以作多少事；律法时期，它不断的给你看见，神是何等的一位神。必须有这两个作为引导，才能带进天国的时期。在天国的时期里，神的国就是天国；而天国又分作两个部分，第一个部分完全是恩典时期。这恩典叫我们得救，这恩典叫我们有主，这恩典叫我们和主耶稣一致，这恩典叫我们享受主耶稣作生命；因着恩典，我们这一班人就成为主耶稣的见证了。恩典时期也就是教会时期。</a:t>
            </a: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3888-4C59-4398-A239-8EF732F5A49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A188-E825-48C6-8B43-3C83F7C6F7B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BBF0-940D-4CBF-A62C-719BBE69E1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EE30-7F56-4831-91F7-C77286ECEE2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E359-04C1-4BCA-9F8F-09D690A61B3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8399-6913-4900-A17D-792FC418D1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7827-43C7-44EA-B7C0-130A3C735C5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2FEB-D78A-4B8E-B0E1-D097B4DC574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ABF9-5958-444D-AFC6-00AFB97076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A090-6446-42E7-B316-BCEEF64C90C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92468-57D2-44A0-ADAE-D2AB14A09EA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 ytrtyrty azr uy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035925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zh-CN" b="1">
                <a:solidFill>
                  <a:schemeClr val="bg1"/>
                </a:solidFill>
                <a:ea typeface="宋体" panose="02010600030101010101" pitchFamily="2" charset="-122"/>
              </a:rPr>
              <a:t>Page </a:t>
            </a:r>
            <a:fld id="{0085899F-5C20-41CF-A0AB-1973A271CC63}" type="slidenum">
              <a:rPr lang="fr-FR" altLang="zh-CN" b="1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fr-FR" altLang="zh-CN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68032449-0168-404C-84DB-0CB9AA710462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gfg dgertyaiy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286250"/>
            <a:ext cx="9144000" cy="1928813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00563"/>
            <a:ext cx="9144000" cy="18097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认识神和神的旨意</a:t>
            </a:r>
            <a:endParaRPr lang="zh-CN" altLang="en-US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237095" y="20986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gfg dgertyaiy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286250"/>
            <a:ext cx="9144000" cy="1928813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00563"/>
            <a:ext cx="9144000" cy="18097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认识神和神的旨意</a:t>
            </a:r>
            <a:endParaRPr lang="zh-CN" altLang="en-US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308850" y="281623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4464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>
                  <a:alpha val="92400"/>
                </a:srgbClr>
              </a:gs>
              <a:gs pos="35000">
                <a:srgbClr val="C4D6EB">
                  <a:alpha val="86700"/>
                </a:srgbClr>
              </a:gs>
              <a:gs pos="50000">
                <a:srgbClr val="FFEBFA">
                  <a:alpha val="81000"/>
                </a:srgbClr>
              </a:gs>
              <a:gs pos="65000">
                <a:srgbClr val="C4D6EB">
                  <a:alpha val="86700"/>
                </a:srgbClr>
              </a:gs>
              <a:gs pos="80001">
                <a:srgbClr val="85C2FF">
                  <a:alpha val="92400"/>
                </a:srgbClr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835150" y="2347913"/>
            <a:ext cx="4968875" cy="410527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4000" b="1">
              <a:solidFill>
                <a:srgbClr val="000099"/>
              </a:solidFill>
              <a:ea typeface="幼圆" pitchFamily="49" charset="-122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11188" y="2276475"/>
            <a:ext cx="1223962" cy="647700"/>
          </a:xfrm>
          <a:prstGeom prst="wedgeRectCallout">
            <a:avLst>
              <a:gd name="adj1" fmla="val 64269"/>
              <a:gd name="adj2" fmla="val 133333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永远</a:t>
            </a:r>
            <a:endParaRPr lang="zh-CN" altLang="en-US" sz="2800" b="1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844800" y="4365625"/>
            <a:ext cx="30956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140200" y="2708275"/>
            <a:ext cx="1223963" cy="647700"/>
          </a:xfrm>
          <a:prstGeom prst="wedgeRectCallout">
            <a:avLst>
              <a:gd name="adj1" fmla="val -41829"/>
              <a:gd name="adj2" fmla="val 187500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时间</a:t>
            </a:r>
            <a:endParaRPr lang="zh-CN" altLang="en-US" sz="2800" b="1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4464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>
                  <a:alpha val="92400"/>
                </a:srgbClr>
              </a:gs>
              <a:gs pos="35000">
                <a:srgbClr val="C4D6EB">
                  <a:alpha val="86700"/>
                </a:srgbClr>
              </a:gs>
              <a:gs pos="50000">
                <a:srgbClr val="FFEBFA">
                  <a:alpha val="81000"/>
                </a:srgbClr>
              </a:gs>
              <a:gs pos="65000">
                <a:srgbClr val="C4D6EB">
                  <a:alpha val="86700"/>
                </a:srgbClr>
              </a:gs>
              <a:gs pos="80001">
                <a:srgbClr val="85C2FF">
                  <a:alpha val="92400"/>
                </a:srgbClr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835150" y="2347913"/>
            <a:ext cx="4968875" cy="410527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4000" b="1">
              <a:solidFill>
                <a:srgbClr val="000099"/>
              </a:solidFill>
              <a:ea typeface="幼圆" pitchFamily="49" charset="-122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611188" y="2276475"/>
            <a:ext cx="1223962" cy="647700"/>
          </a:xfrm>
          <a:prstGeom prst="wedgeRectCallout">
            <a:avLst>
              <a:gd name="adj1" fmla="val 64269"/>
              <a:gd name="adj2" fmla="val 133333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永远</a:t>
            </a:r>
            <a:endParaRPr lang="zh-CN" altLang="en-US" sz="2800" b="1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4356100" y="2205038"/>
            <a:ext cx="0" cy="4319587"/>
          </a:xfrm>
          <a:prstGeom prst="line">
            <a:avLst/>
          </a:prstGeom>
          <a:noFill/>
          <a:ln w="1397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2844800" y="4365625"/>
            <a:ext cx="30956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4464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>
                  <a:alpha val="92400"/>
                </a:srgbClr>
              </a:gs>
              <a:gs pos="35000">
                <a:srgbClr val="C4D6EB">
                  <a:alpha val="86700"/>
                </a:srgbClr>
              </a:gs>
              <a:gs pos="50000">
                <a:srgbClr val="FFEBFA">
                  <a:alpha val="81000"/>
                </a:srgbClr>
              </a:gs>
              <a:gs pos="65000">
                <a:srgbClr val="C4D6EB">
                  <a:alpha val="86700"/>
                </a:srgbClr>
              </a:gs>
              <a:gs pos="80001">
                <a:srgbClr val="85C2FF">
                  <a:alpha val="92400"/>
                </a:srgbClr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5940425" y="2347913"/>
            <a:ext cx="4968875" cy="410527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4000" b="1">
              <a:solidFill>
                <a:srgbClr val="000099"/>
              </a:solidFill>
              <a:ea typeface="幼圆" pitchFamily="49" charset="-122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555875" y="2276475"/>
            <a:ext cx="2592388" cy="647700"/>
          </a:xfrm>
          <a:prstGeom prst="wedgeRectCallout">
            <a:avLst>
              <a:gd name="adj1" fmla="val -44551"/>
              <a:gd name="adj2" fmla="val 144116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已过的永远</a:t>
            </a:r>
            <a:endParaRPr lang="zh-CN" altLang="en-US" sz="2800" b="1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2844800" y="4365625"/>
            <a:ext cx="30956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-2125663" y="2349500"/>
            <a:ext cx="4968876" cy="410527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4000" b="1">
              <a:solidFill>
                <a:srgbClr val="000099"/>
              </a:solidFill>
              <a:ea typeface="幼圆" pitchFamily="49" charset="-122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3275013" y="5734050"/>
            <a:ext cx="2592387" cy="647700"/>
          </a:xfrm>
          <a:prstGeom prst="wedgeRectCallout">
            <a:avLst>
              <a:gd name="adj1" fmla="val 55083"/>
              <a:gd name="adj2" fmla="val -159560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将来的永远</a:t>
            </a:r>
            <a:endParaRPr lang="zh-CN" altLang="en-US" sz="2800" b="1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4643438" y="3284538"/>
            <a:ext cx="1223962" cy="647700"/>
          </a:xfrm>
          <a:prstGeom prst="wedgeRectCallout">
            <a:avLst>
              <a:gd name="adj1" fmla="val -41829"/>
              <a:gd name="adj2" fmla="val 109806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时间</a:t>
            </a:r>
            <a:endParaRPr lang="zh-CN" altLang="en-US" sz="2800" b="1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560" y="2133600"/>
            <a:ext cx="9144000" cy="4464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>
                  <a:alpha val="92400"/>
                </a:srgbClr>
              </a:gs>
              <a:gs pos="35000">
                <a:srgbClr val="C4D6EB">
                  <a:alpha val="86700"/>
                </a:srgbClr>
              </a:gs>
              <a:gs pos="50000">
                <a:srgbClr val="FFEBFA">
                  <a:alpha val="81000"/>
                </a:srgbClr>
              </a:gs>
              <a:gs pos="65000">
                <a:srgbClr val="C4D6EB">
                  <a:alpha val="86700"/>
                </a:srgbClr>
              </a:gs>
              <a:gs pos="80001">
                <a:srgbClr val="85C2FF">
                  <a:alpha val="92400"/>
                </a:srgbClr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5940425" y="2347913"/>
            <a:ext cx="4968875" cy="410527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4000" b="1">
              <a:solidFill>
                <a:srgbClr val="000099"/>
              </a:solidFill>
              <a:ea typeface="幼圆" pitchFamily="49" charset="-122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844800" y="4365625"/>
            <a:ext cx="30956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-2125663" y="2349500"/>
            <a:ext cx="4968876" cy="410527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4000" b="1">
              <a:solidFill>
                <a:srgbClr val="000099"/>
              </a:solidFill>
              <a:ea typeface="幼圆" pitchFamily="49" charset="-12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15950" y="3357563"/>
            <a:ext cx="1292225" cy="2087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72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旨意</a:t>
            </a:r>
            <a:endParaRPr lang="zh-CN" altLang="en-US" sz="7200" b="1" kern="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970713" y="3284538"/>
            <a:ext cx="1292225" cy="2087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72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目的</a:t>
            </a:r>
            <a:endParaRPr lang="zh-CN" altLang="en-US" sz="7200" b="1" kern="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563938" y="3090863"/>
            <a:ext cx="2016125" cy="1106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66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计划</a:t>
            </a:r>
            <a:endParaRPr lang="zh-CN" altLang="en-US" sz="6600" b="1" kern="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563938" y="4746625"/>
            <a:ext cx="2016125" cy="1106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66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经纶</a:t>
            </a:r>
            <a:endParaRPr lang="zh-CN" altLang="en-US" sz="6600" b="1" kern="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00063" y="285750"/>
            <a:ext cx="2571750" cy="485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我们的神是：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214438" y="857250"/>
            <a:ext cx="1643062" cy="1117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有旨意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的神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928938" y="857250"/>
            <a:ext cx="1643062" cy="1117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有目的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的神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643438" y="857250"/>
            <a:ext cx="1643062" cy="1117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有计划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的神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429375" y="857250"/>
            <a:ext cx="1643063" cy="1117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有经纶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的神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bldLvl="0" animBg="1"/>
      <p:bldP spid="17" grpId="0" bldLvl="0" animBg="1"/>
      <p:bldP spid="21" grpId="0"/>
      <p:bldP spid="22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4464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>
                  <a:alpha val="92400"/>
                </a:srgbClr>
              </a:gs>
              <a:gs pos="35000">
                <a:srgbClr val="C4D6EB">
                  <a:alpha val="86700"/>
                </a:srgbClr>
              </a:gs>
              <a:gs pos="50000">
                <a:srgbClr val="FFEBFA">
                  <a:alpha val="81000"/>
                </a:srgbClr>
              </a:gs>
              <a:gs pos="65000">
                <a:srgbClr val="C4D6EB">
                  <a:alpha val="86700"/>
                </a:srgbClr>
              </a:gs>
              <a:gs pos="80001">
                <a:srgbClr val="85C2FF">
                  <a:alpha val="92400"/>
                </a:srgbClr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835150" y="2347913"/>
            <a:ext cx="4968875" cy="410527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4000" b="1">
              <a:solidFill>
                <a:srgbClr val="000099"/>
              </a:solidFill>
              <a:ea typeface="幼圆" pitchFamily="49" charset="-122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11188" y="2276475"/>
            <a:ext cx="1223962" cy="647700"/>
          </a:xfrm>
          <a:prstGeom prst="wedgeRectCallout">
            <a:avLst>
              <a:gd name="adj1" fmla="val 64269"/>
              <a:gd name="adj2" fmla="val 133333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永远</a:t>
            </a:r>
            <a:endParaRPr lang="zh-CN" altLang="en-US" sz="2800" b="1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844800" y="4365625"/>
            <a:ext cx="30956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140200" y="2708275"/>
            <a:ext cx="1223963" cy="647700"/>
          </a:xfrm>
          <a:prstGeom prst="wedgeRectCallout">
            <a:avLst>
              <a:gd name="adj1" fmla="val -41829"/>
              <a:gd name="adj2" fmla="val 187500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时间</a:t>
            </a:r>
            <a:endParaRPr lang="zh-CN" altLang="en-US" sz="2800" b="1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4464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>
                  <a:alpha val="92400"/>
                </a:srgbClr>
              </a:gs>
              <a:gs pos="35000">
                <a:srgbClr val="C4D6EB">
                  <a:alpha val="86700"/>
                </a:srgbClr>
              </a:gs>
              <a:gs pos="50000">
                <a:srgbClr val="FFEBFA">
                  <a:alpha val="81000"/>
                </a:srgbClr>
              </a:gs>
              <a:gs pos="65000">
                <a:srgbClr val="C4D6EB">
                  <a:alpha val="86700"/>
                </a:srgbClr>
              </a:gs>
              <a:gs pos="80001">
                <a:srgbClr val="85C2FF">
                  <a:alpha val="92400"/>
                </a:srgbClr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835150" y="2347913"/>
            <a:ext cx="4968875" cy="410527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4000" b="1">
              <a:solidFill>
                <a:srgbClr val="000099"/>
              </a:solidFill>
              <a:ea typeface="幼圆" pitchFamily="49" charset="-122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11188" y="2276475"/>
            <a:ext cx="1223962" cy="647700"/>
          </a:xfrm>
          <a:prstGeom prst="wedgeRectCallout">
            <a:avLst>
              <a:gd name="adj1" fmla="val 64269"/>
              <a:gd name="adj2" fmla="val 133333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永远</a:t>
            </a:r>
            <a:endParaRPr lang="zh-CN" altLang="en-US" sz="2800" b="1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4356100" y="2205038"/>
            <a:ext cx="0" cy="4319587"/>
          </a:xfrm>
          <a:prstGeom prst="line">
            <a:avLst/>
          </a:prstGeom>
          <a:noFill/>
          <a:ln w="1397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2844800" y="4365625"/>
            <a:ext cx="30956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4464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>
                  <a:alpha val="92400"/>
                </a:srgbClr>
              </a:gs>
              <a:gs pos="35000">
                <a:srgbClr val="C4D6EB">
                  <a:alpha val="86700"/>
                </a:srgbClr>
              </a:gs>
              <a:gs pos="50000">
                <a:srgbClr val="FFEBFA">
                  <a:alpha val="81000"/>
                </a:srgbClr>
              </a:gs>
              <a:gs pos="65000">
                <a:srgbClr val="C4D6EB">
                  <a:alpha val="86700"/>
                </a:srgbClr>
              </a:gs>
              <a:gs pos="80001">
                <a:srgbClr val="85C2FF">
                  <a:alpha val="92400"/>
                </a:srgbClr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940425" y="2347913"/>
            <a:ext cx="4968875" cy="410527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4000" b="1">
              <a:solidFill>
                <a:srgbClr val="000099"/>
              </a:solidFill>
              <a:ea typeface="幼圆" pitchFamily="49" charset="-122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555875" y="2276475"/>
            <a:ext cx="2592388" cy="647700"/>
          </a:xfrm>
          <a:prstGeom prst="wedgeRectCallout">
            <a:avLst>
              <a:gd name="adj1" fmla="val -44551"/>
              <a:gd name="adj2" fmla="val 144116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已过的永远</a:t>
            </a:r>
            <a:endParaRPr lang="zh-CN" altLang="en-US" sz="2800" b="1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2844800" y="4365625"/>
            <a:ext cx="30956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-2125663" y="2349500"/>
            <a:ext cx="4968876" cy="410527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4000" b="1">
              <a:solidFill>
                <a:srgbClr val="000099"/>
              </a:solidFill>
              <a:ea typeface="幼圆" pitchFamily="49" charset="-122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3275013" y="5734050"/>
            <a:ext cx="2592387" cy="647700"/>
          </a:xfrm>
          <a:prstGeom prst="wedgeRectCallout">
            <a:avLst>
              <a:gd name="adj1" fmla="val 55083"/>
              <a:gd name="adj2" fmla="val -159560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将来的永远</a:t>
            </a:r>
            <a:endParaRPr lang="zh-CN" altLang="en-US" sz="2800" b="1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4643438" y="3284538"/>
            <a:ext cx="1223962" cy="647700"/>
          </a:xfrm>
          <a:prstGeom prst="wedgeRectCallout">
            <a:avLst>
              <a:gd name="adj1" fmla="val -41829"/>
              <a:gd name="adj2" fmla="val 109806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时间</a:t>
            </a:r>
            <a:endParaRPr lang="zh-CN" altLang="en-US" sz="2800" b="1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4464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>
                  <a:alpha val="92400"/>
                </a:srgbClr>
              </a:gs>
              <a:gs pos="35000">
                <a:srgbClr val="C4D6EB">
                  <a:alpha val="86700"/>
                </a:srgbClr>
              </a:gs>
              <a:gs pos="50000">
                <a:srgbClr val="FFEBFA">
                  <a:alpha val="81000"/>
                </a:srgbClr>
              </a:gs>
              <a:gs pos="65000">
                <a:srgbClr val="C4D6EB">
                  <a:alpha val="86700"/>
                </a:srgbClr>
              </a:gs>
              <a:gs pos="80001">
                <a:srgbClr val="85C2FF">
                  <a:alpha val="92400"/>
                </a:srgbClr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5940425" y="2347913"/>
            <a:ext cx="4968875" cy="410527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4000" b="1">
              <a:solidFill>
                <a:srgbClr val="000099"/>
              </a:solidFill>
              <a:ea typeface="幼圆" pitchFamily="49" charset="-122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844800" y="4365625"/>
            <a:ext cx="30956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-2125663" y="2349500"/>
            <a:ext cx="4968876" cy="4105275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4000" b="1">
              <a:solidFill>
                <a:srgbClr val="000099"/>
              </a:solidFill>
              <a:ea typeface="幼圆" pitchFamily="49" charset="-12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15950" y="3357563"/>
            <a:ext cx="1292225" cy="2087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72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旨意</a:t>
            </a:r>
            <a:endParaRPr lang="zh-CN" altLang="en-US" sz="7200" b="1" kern="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970713" y="3284538"/>
            <a:ext cx="1292225" cy="2087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72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目的</a:t>
            </a:r>
            <a:endParaRPr lang="zh-CN" altLang="en-US" sz="7200" b="1" kern="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563938" y="3090863"/>
            <a:ext cx="2016125" cy="1106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66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计划</a:t>
            </a:r>
            <a:endParaRPr lang="zh-CN" altLang="en-US" sz="6600" b="1" kern="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563938" y="4746625"/>
            <a:ext cx="2016125" cy="1106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66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经纶</a:t>
            </a:r>
            <a:endParaRPr lang="zh-CN" altLang="en-US" sz="6600" b="1" kern="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00063" y="285750"/>
            <a:ext cx="2571750" cy="485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我们的神是：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214438" y="857250"/>
            <a:ext cx="1643062" cy="1117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有旨意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的神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928938" y="857250"/>
            <a:ext cx="1643062" cy="1117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有目的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的神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643438" y="857250"/>
            <a:ext cx="1643062" cy="1117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有计划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的神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429375" y="857250"/>
            <a:ext cx="1643063" cy="1117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有经纶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的神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bldLvl="0" animBg="1"/>
      <p:bldP spid="17" grpId="0" bldLvl="0" animBg="1"/>
      <p:bldP spid="21" grpId="0"/>
      <p:bldP spid="22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143000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39750" y="1357313"/>
            <a:ext cx="8064500" cy="457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fr-FR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我们的神不是随机行事的神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神的旨意在已过的永远里就已经立定（弗三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11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</a:pP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42875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我们的神是</a:t>
            </a:r>
            <a:r>
              <a:rPr lang="zh-CN" altLang="en-US" sz="4000" b="1" u="sng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有旨意</a:t>
            </a: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的神</a:t>
            </a:r>
            <a:endParaRPr lang="zh-CN" altLang="en-US" sz="4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pic>
        <p:nvPicPr>
          <p:cNvPr id="6" name="图片 39" descr="神的旨意-目的-计划-经纶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6838" y="5286375"/>
            <a:ext cx="30654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000496" y="3643314"/>
            <a:ext cx="3887787" cy="1800225"/>
          </a:xfrm>
          <a:prstGeom prst="wedgeRectCallout">
            <a:avLst>
              <a:gd name="adj1" fmla="val 10159"/>
              <a:gd name="adj2" fmla="val -104952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eaLnBrk="0" hangingPunct="0"/>
            <a:r>
              <a:rPr lang="zh-CN" altLang="en-US" sz="2600" b="1" dirty="0" smtClean="0">
                <a:solidFill>
                  <a:srgbClr val="660033"/>
                </a:solidFill>
                <a:latin typeface="宋体" panose="02010600030101010101" pitchFamily="2" charset="-122"/>
                <a:ea typeface="幼圆" pitchFamily="49" charset="-122"/>
              </a:rPr>
              <a:t>  这</a:t>
            </a:r>
            <a:r>
              <a:rPr lang="zh-CN" altLang="en-US" sz="2600" b="1" dirty="0">
                <a:solidFill>
                  <a:srgbClr val="660033"/>
                </a:solidFill>
                <a:latin typeface="宋体" panose="02010600030101010101" pitchFamily="2" charset="-122"/>
                <a:ea typeface="幼圆" pitchFamily="49" charset="-122"/>
              </a:rPr>
              <a:t>是照神从万世以前，在我们主基督耶稣里所定的旨意。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2600" b="1" dirty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(</a:t>
            </a:r>
            <a:r>
              <a:rPr lang="zh-CN" altLang="en-US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弗三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11)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3571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华康简魏碑" pitchFamily="65" charset="-122"/>
                <a:cs typeface="+mj-cs"/>
              </a:rPr>
              <a:t>我们先来读几个经节</a:t>
            </a:r>
            <a:r>
              <a:rPr lang="en-US" altLang="zh-CN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华康简魏碑" pitchFamily="65" charset="-122"/>
                <a:cs typeface="+mj-cs"/>
              </a:rPr>
              <a:t>……</a:t>
            </a:r>
            <a:endParaRPr lang="zh-CN" altLang="en-US" sz="40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华康简魏碑" pitchFamily="65" charset="-122"/>
              <a:cs typeface="+mj-cs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28596" y="1643050"/>
            <a:ext cx="5500726" cy="1571660"/>
          </a:xfrm>
          <a:prstGeom prst="wedgeRectCallout">
            <a:avLst>
              <a:gd name="adj1" fmla="val -18360"/>
              <a:gd name="adj2" fmla="val -49404"/>
            </a:avLst>
          </a:prstGeom>
          <a:solidFill>
            <a:srgbClr val="2D2D8A"/>
          </a:solidFill>
          <a:ln w="9525" algn="ctr">
            <a:solidFill>
              <a:srgbClr val="33339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  <a:bevelB w="101600" prst="riblet"/>
          </a:sp3d>
        </p:spPr>
        <p:txBody>
          <a:bodyPr lIns="180000" tIns="180000" rIns="180000" bIns="18000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神从天上垂看世人，要看有明白的没有，有寻求他的没有。     </a:t>
            </a:r>
            <a:endParaRPr lang="en-US" altLang="zh-CN" sz="2600" b="1" kern="0" dirty="0">
              <a:solidFill>
                <a:srgbClr val="FFFFFF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            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（诗五三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2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kern="0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214414" y="3500438"/>
            <a:ext cx="7358114" cy="2071702"/>
          </a:xfrm>
          <a:prstGeom prst="wedgeRectCallout">
            <a:avLst>
              <a:gd name="adj1" fmla="val -18360"/>
              <a:gd name="adj2" fmla="val -49404"/>
            </a:avLst>
          </a:prstGeom>
          <a:solidFill>
            <a:srgbClr val="2D2D8A"/>
          </a:solidFill>
          <a:ln w="9525" algn="ctr">
            <a:solidFill>
              <a:srgbClr val="33339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  <a:bevelB w="101600" prst="riblet"/>
          </a:sp3d>
        </p:spPr>
        <p:txBody>
          <a:bodyPr lIns="180000" tIns="180000" rIns="180000" bIns="18000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天哪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,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要听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,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地阿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,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侧耳而听。因为耶和华说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,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我养育儿女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,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将他们养大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,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他们竟悖逆我。牛认识主人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,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驴认识主人的槽；以色列却不认识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,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我的民却不留意。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         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（以赛亚书一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2-3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kern="0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143000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39750" y="1357313"/>
            <a:ext cx="8064500" cy="457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fr-FR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我们的神不是随机行事的神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神的旨意在已过的永远里就已经立定（弗三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11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神的旨意是美好、纯全、可喜悦的（罗十二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</a:pP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42875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我们的神是</a:t>
            </a:r>
            <a:r>
              <a:rPr lang="zh-CN" altLang="en-US" sz="4000" b="1" u="sng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有旨意</a:t>
            </a: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的神</a:t>
            </a:r>
            <a:endParaRPr lang="zh-CN" altLang="en-US" sz="4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643306" y="4057667"/>
            <a:ext cx="4929222" cy="1657349"/>
          </a:xfrm>
          <a:prstGeom prst="wedgeRectCallout">
            <a:avLst>
              <a:gd name="adj1" fmla="val 10479"/>
              <a:gd name="adj2" fmla="val -82122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eaLnBrk="0" hangingPunct="0"/>
            <a:r>
              <a:rPr lang="zh-CN" altLang="en-US" sz="2600" b="1" dirty="0" smtClean="0">
                <a:solidFill>
                  <a:srgbClr val="660033"/>
                </a:solidFill>
                <a:latin typeface="宋体" panose="02010600030101010101" pitchFamily="2" charset="-122"/>
                <a:ea typeface="幼圆" pitchFamily="49" charset="-122"/>
              </a:rPr>
              <a:t>  不要效法这世界。只要心意更新而变化，叫你们察验何为神的善良，纯全可喜悦的旨意。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2600" b="1" dirty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(</a:t>
            </a:r>
            <a:r>
              <a:rPr lang="zh-CN" altLang="en-US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罗十二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2)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143000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39750" y="1357313"/>
            <a:ext cx="8064500" cy="457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fr-FR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我们的神不是随机行事的神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神的旨意在已过的永远里就已经立定（弗三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11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神的旨意是美好、纯全、可喜悦的（罗十二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神的旨意是永不改变的（来六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17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</a:pP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42875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我们的神是</a:t>
            </a:r>
            <a:r>
              <a:rPr lang="zh-CN" altLang="en-US" sz="4000" b="1" u="sng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有旨意</a:t>
            </a: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的神</a:t>
            </a:r>
            <a:endParaRPr lang="zh-CN" altLang="en-US" sz="4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285984" y="4629171"/>
            <a:ext cx="4929222" cy="1657349"/>
          </a:xfrm>
          <a:prstGeom prst="wedgeRectCallout">
            <a:avLst>
              <a:gd name="adj1" fmla="val 10479"/>
              <a:gd name="adj2" fmla="val -82122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eaLnBrk="0" hangingPunct="0"/>
            <a:r>
              <a:rPr lang="zh-CN" altLang="en-US" sz="2600" b="1" dirty="0" smtClean="0">
                <a:solidFill>
                  <a:srgbClr val="660033"/>
                </a:solidFill>
                <a:latin typeface="宋体" panose="02010600030101010101" pitchFamily="2" charset="-122"/>
                <a:ea typeface="幼圆" pitchFamily="49" charset="-122"/>
              </a:rPr>
              <a:t>  照样，神愿意为那承受应许的人，格外显明他的旨意是不更改的，就起誓为证。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2600" b="1" dirty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(</a:t>
            </a:r>
            <a:r>
              <a:rPr lang="zh-CN" altLang="en-US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来</a:t>
            </a:r>
            <a:r>
              <a:rPr lang="zh-CN" altLang="en-US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</a:rPr>
              <a:t>六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</a:rPr>
              <a:t>17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)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143000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39750" y="1357313"/>
            <a:ext cx="8064500" cy="457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fr-FR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我们的神不是随机行事的神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神的旨意在已过的永远里就已经立定（弗三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11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神的旨意是美好、纯全、可喜悦的（罗十二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神的旨意是永不改变的（来六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17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我们要明白神的旨意，不做糊涂人（弗五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17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我们要遵行神的旨意，叫神的旨意成就在我们身上（弗六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6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，太十二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50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，路一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38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42875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我们的神是</a:t>
            </a:r>
            <a:r>
              <a:rPr lang="zh-CN" altLang="en-US" sz="4000" b="1" u="sng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有旨意</a:t>
            </a: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的神</a:t>
            </a:r>
            <a:endParaRPr lang="zh-CN" altLang="en-US" sz="4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214778" y="1857365"/>
            <a:ext cx="4572064" cy="1285884"/>
          </a:xfrm>
          <a:prstGeom prst="wedgeRectCallout">
            <a:avLst>
              <a:gd name="adj1" fmla="val 2162"/>
              <a:gd name="adj2" fmla="val 106965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eaLnBrk="0" hangingPunct="0"/>
            <a:r>
              <a:rPr lang="zh-CN" altLang="en-US" sz="2600" b="1" dirty="0" smtClean="0">
                <a:solidFill>
                  <a:srgbClr val="660033"/>
                </a:solidFill>
                <a:latin typeface="宋体" panose="02010600030101010101" pitchFamily="2" charset="-122"/>
                <a:ea typeface="幼圆" pitchFamily="49" charset="-122"/>
              </a:rPr>
              <a:t>  不要作糊涂人，要明白主的旨意如何。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2600" b="1" dirty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(</a:t>
            </a:r>
            <a:r>
              <a:rPr lang="zh-CN" altLang="en-US" sz="2600" b="1" dirty="0">
                <a:solidFill>
                  <a:srgbClr val="660033"/>
                </a:solidFill>
                <a:latin typeface="幼圆" pitchFamily="49" charset="-122"/>
                <a:ea typeface="幼圆" pitchFamily="49" charset="-122"/>
              </a:rPr>
              <a:t>弗五</a:t>
            </a:r>
            <a:r>
              <a:rPr lang="en-US" altLang="zh-CN" sz="2600" b="1" dirty="0">
                <a:solidFill>
                  <a:srgbClr val="660033"/>
                </a:solidFill>
                <a:latin typeface="幼圆" pitchFamily="49" charset="-122"/>
                <a:ea typeface="幼圆" pitchFamily="49" charset="-122"/>
              </a:rPr>
              <a:t>17)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572000" y="5500702"/>
            <a:ext cx="4214874" cy="1285884"/>
          </a:xfrm>
          <a:prstGeom prst="wedgeRectCallout">
            <a:avLst>
              <a:gd name="adj1" fmla="val -49217"/>
              <a:gd name="adj2" fmla="val -65907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altLang="zh-CN" sz="2600" b="1" dirty="0" smtClean="0">
                <a:solidFill>
                  <a:srgbClr val="660033"/>
                </a:solidFill>
                <a:latin typeface="宋体" panose="02010600030101010101" pitchFamily="2" charset="-122"/>
                <a:ea typeface="幼圆" pitchFamily="49" charset="-122"/>
              </a:rPr>
              <a:t>  …</a:t>
            </a:r>
            <a:r>
              <a:rPr lang="zh-CN" altLang="en-US" sz="2600" b="1" dirty="0" smtClean="0">
                <a:solidFill>
                  <a:srgbClr val="660033"/>
                </a:solidFill>
                <a:latin typeface="宋体" panose="02010600030101010101" pitchFamily="2" charset="-122"/>
                <a:ea typeface="幼圆" pitchFamily="49" charset="-122"/>
              </a:rPr>
              <a:t>要像基督的仆人，从心里遵行神的旨意。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2600" b="1" dirty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(</a:t>
            </a:r>
            <a:r>
              <a:rPr lang="zh-CN" altLang="en-US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</a:rPr>
              <a:t>弗六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</a:rPr>
              <a:t>6)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143000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39750" y="1357313"/>
            <a:ext cx="8064500" cy="457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fr-FR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我们的神不是随机行事的神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神的旨意在已过的永远里就已经立定（弗三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11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神的旨意是美好、纯全、可喜悦的（罗十二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神的旨意是永不改变的（来六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17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我们要明白神的旨意，不做糊涂人（弗五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17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我们要遵行神的旨意，叫神的旨意成就在我们身上（弗六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6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，太十二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50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，路一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38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42875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我们的神是</a:t>
            </a:r>
            <a:r>
              <a:rPr lang="zh-CN" altLang="en-US" sz="4000" b="1" u="sng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有旨意</a:t>
            </a: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的神</a:t>
            </a:r>
            <a:endParaRPr lang="zh-CN" altLang="en-US" sz="4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28596" y="2428868"/>
            <a:ext cx="3286148" cy="1643074"/>
          </a:xfrm>
          <a:prstGeom prst="wedgeRectCallout">
            <a:avLst>
              <a:gd name="adj1" fmla="val 28009"/>
              <a:gd name="adj2" fmla="val 83190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altLang="zh-CN" sz="2600" b="1" dirty="0" smtClean="0">
                <a:solidFill>
                  <a:srgbClr val="660033"/>
                </a:solidFill>
                <a:latin typeface="宋体" panose="02010600030101010101" pitchFamily="2" charset="-122"/>
                <a:ea typeface="幼圆" pitchFamily="49" charset="-122"/>
              </a:rPr>
              <a:t>  </a:t>
            </a:r>
            <a:r>
              <a:rPr lang="zh-CN" altLang="en-US" sz="2600" b="1" dirty="0" smtClean="0">
                <a:solidFill>
                  <a:srgbClr val="660033"/>
                </a:solidFill>
                <a:latin typeface="宋体" panose="02010600030101010101" pitchFamily="2" charset="-122"/>
                <a:ea typeface="幼圆" pitchFamily="49" charset="-122"/>
              </a:rPr>
              <a:t>凡遵行我天父旨意的人，就是我的弟兄姐妹和母亲了。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2600" b="1" dirty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(</a:t>
            </a:r>
            <a:r>
              <a:rPr lang="zh-CN" altLang="en-US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太十二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50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</a:rPr>
              <a:t>)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714876" y="2500306"/>
            <a:ext cx="4000560" cy="1714512"/>
          </a:xfrm>
          <a:prstGeom prst="wedgeRectCallout">
            <a:avLst>
              <a:gd name="adj1" fmla="val 6300"/>
              <a:gd name="adj2" fmla="val 79992"/>
            </a:avLst>
          </a:prstGeom>
          <a:solidFill>
            <a:srgbClr val="FFFF99"/>
          </a:solidFill>
          <a:ln w="9525" algn="ctr">
            <a:solidFill>
              <a:srgbClr val="99CC00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altLang="zh-CN" sz="2600" b="1" dirty="0" smtClean="0">
                <a:solidFill>
                  <a:srgbClr val="660033"/>
                </a:solidFill>
                <a:latin typeface="宋体" panose="02010600030101010101" pitchFamily="2" charset="-122"/>
                <a:ea typeface="幼圆" pitchFamily="49" charset="-122"/>
              </a:rPr>
              <a:t>  </a:t>
            </a:r>
            <a:r>
              <a:rPr lang="zh-CN" altLang="en-US" sz="2600" b="1" dirty="0" smtClean="0">
                <a:solidFill>
                  <a:srgbClr val="660033"/>
                </a:solidFill>
                <a:latin typeface="宋体" panose="02010600030101010101" pitchFamily="2" charset="-122"/>
                <a:ea typeface="幼圆" pitchFamily="49" charset="-122"/>
              </a:rPr>
              <a:t>马利亚说，我是主的使女，情愿照你的话成就在我身上。 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2600" b="1" dirty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(</a:t>
            </a:r>
            <a:r>
              <a:rPr lang="zh-CN" altLang="en-US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路一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38</a:t>
            </a:r>
            <a:r>
              <a:rPr lang="en-US" altLang="zh-CN" sz="2600" b="1" dirty="0" smtClean="0">
                <a:solidFill>
                  <a:srgbClr val="660033"/>
                </a:solidFill>
                <a:latin typeface="幼圆" pitchFamily="49" charset="-122"/>
                <a:ea typeface="幼圆" pitchFamily="49" charset="-122"/>
              </a:rPr>
              <a:t>)</a:t>
            </a:r>
            <a:endParaRPr lang="en-US" altLang="zh-CN" sz="2600" b="1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143000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39750" y="1357313"/>
            <a:ext cx="8064500" cy="457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fr-FR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我们的神不是随机行事的神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神的旨意在已过的永远里就已经立定（弗三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11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神的旨意是美好、纯全、可喜悦的（罗十二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神的旨意是永不改变的（来六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17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我们要明白神的旨意，不做糊涂人（弗五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17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我们要遵行神的旨意，叫神的旨意成就在我们身上（弗六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6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，太十二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50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，路一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38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42875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我们的神是</a:t>
            </a:r>
            <a:r>
              <a:rPr lang="zh-CN" altLang="en-US" sz="4000" b="1" u="sng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有旨意</a:t>
            </a: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的神</a:t>
            </a:r>
            <a:endParaRPr lang="zh-CN" altLang="en-US" sz="4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pic>
        <p:nvPicPr>
          <p:cNvPr id="9" name="Picture 10" descr="箭头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6616" y="5643578"/>
            <a:ext cx="3159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143000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39750" y="1357312"/>
            <a:ext cx="8064500" cy="550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fr-FR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我们的神行事绝不漫无目的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神的目的既清晰又明确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启示录说出神的目的一定达到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lvl="1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启示录中所用的动词和述语，大都不是用将来式，而是用过去式，指明本书所记载的事，都已经发生</a:t>
            </a:r>
            <a:endParaRPr lang="en-US" altLang="zh-CN" sz="24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lvl="1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在我们看来，事情也许尚未发生；然而在神看来，神的目的已经成就了</a:t>
            </a:r>
            <a:endParaRPr lang="en-US" altLang="zh-CN" sz="24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lvl="1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这叫我们有信心、有力量、有盼望</a:t>
            </a:r>
            <a:endParaRPr lang="en-US" altLang="zh-CN" sz="24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</a:pP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42875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我们的神是</a:t>
            </a:r>
            <a:r>
              <a:rPr lang="zh-CN" altLang="en-US" sz="4000" b="1" u="sng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有目的</a:t>
            </a: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的神</a:t>
            </a:r>
            <a:endParaRPr lang="zh-CN" altLang="en-US" sz="4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pic>
        <p:nvPicPr>
          <p:cNvPr id="6" name="图片 39" descr="神的旨意-目的-计划-经纶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40640" y="0"/>
            <a:ext cx="350336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071546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0034" y="1214422"/>
            <a:ext cx="8064500" cy="550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fr-FR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我们的神不是混乱、无序的神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我们的神是满有计划、满腹经纶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“经纶”是圣经里很特别的一个词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lvl="1" algn="just">
              <a:buClr>
                <a:srgbClr val="FFFF00"/>
              </a:buClr>
            </a:pP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-24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在时间里，我们的神有计划、有经纶</a:t>
            </a:r>
            <a:endParaRPr lang="zh-CN" altLang="en-US" sz="4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pic>
        <p:nvPicPr>
          <p:cNvPr id="6" name="图片 39" descr="神的旨意-目的-计划-经纶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2821" y="4286256"/>
            <a:ext cx="48171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000496" y="2492375"/>
            <a:ext cx="5857915" cy="2722575"/>
          </a:xfrm>
          <a:prstGeom prst="cloudCallout">
            <a:avLst>
              <a:gd name="adj1" fmla="val 39931"/>
              <a:gd name="adj2" fmla="val -6140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800" b="1" dirty="0" smtClean="0">
                <a:ea typeface="幼圆" pitchFamily="49" charset="-122"/>
              </a:rPr>
              <a:t>神的计划和经纶是</a:t>
            </a:r>
            <a:endParaRPr lang="en-US" altLang="zh-CN" sz="2800" b="1" dirty="0" smtClean="0">
              <a:ea typeface="幼圆" pitchFamily="49" charset="-122"/>
            </a:endParaRPr>
          </a:p>
          <a:p>
            <a:pPr algn="ctr"/>
            <a:r>
              <a:rPr lang="zh-CN" altLang="en-US" sz="2800" b="1" dirty="0" smtClean="0">
                <a:ea typeface="幼圆" pitchFamily="49" charset="-122"/>
              </a:rPr>
              <a:t>照着祂的旨意，</a:t>
            </a:r>
            <a:endParaRPr lang="en-US" altLang="zh-CN" sz="2800" b="1" dirty="0" smtClean="0">
              <a:ea typeface="幼圆" pitchFamily="49" charset="-122"/>
            </a:endParaRPr>
          </a:p>
          <a:p>
            <a:pPr algn="ctr"/>
            <a:r>
              <a:rPr lang="zh-CN" altLang="en-US" sz="2800" b="1" dirty="0" smtClean="0">
                <a:ea typeface="幼圆" pitchFamily="49" charset="-122"/>
              </a:rPr>
              <a:t>为了成就祂的目的</a:t>
            </a:r>
            <a:r>
              <a:rPr lang="en-US" altLang="zh-CN" sz="2800" b="1" dirty="0" smtClean="0">
                <a:ea typeface="幼圆" pitchFamily="49" charset="-122"/>
              </a:rPr>
              <a:t>…</a:t>
            </a:r>
            <a:endParaRPr lang="zh-CN" altLang="en-US" sz="2800" b="1" dirty="0">
              <a:ea typeface="幼圆" pitchFamily="49" charset="-122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0" y="1714500"/>
            <a:ext cx="7500938" cy="1912938"/>
          </a:xfrm>
          <a:prstGeom prst="rect">
            <a:avLst/>
          </a:prstGeom>
          <a:solidFill>
            <a:srgbClr val="FFFF99"/>
          </a:solidFill>
          <a:ln w="38100">
            <a:solidFill>
              <a:srgbClr val="339966"/>
            </a:solidFill>
            <a:miter lim="800000"/>
          </a:ln>
        </p:spPr>
        <p:txBody>
          <a:bodyPr lIns="288000" tIns="216000" rIns="288000" bIns="2160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ea typeface="楷体_GB2312" pitchFamily="49" charset="-122"/>
              </a:rPr>
              <a:t>    要照所安排的，在日期满足的时候，使天上地上一切所有的，都在基督里同归于一。          </a:t>
            </a:r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（以弗所书一</a:t>
            </a:r>
            <a:r>
              <a:rPr lang="en-US" altLang="zh-CN" sz="320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）</a:t>
            </a:r>
            <a:endParaRPr lang="en-US" altLang="zh-CN" sz="320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2428875" y="3932238"/>
            <a:ext cx="6715125" cy="2405989"/>
          </a:xfrm>
          <a:prstGeom prst="rect">
            <a:avLst/>
          </a:prstGeom>
          <a:solidFill>
            <a:srgbClr val="FFFF99"/>
          </a:solidFill>
          <a:ln w="38100">
            <a:solidFill>
              <a:srgbClr val="339966"/>
            </a:solidFill>
            <a:miter lim="800000"/>
          </a:ln>
        </p:spPr>
        <p:txBody>
          <a:bodyPr lIns="288000" tIns="216000" rIns="288000" bIns="2160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  又使众人都明白，这历代以来隐藏在创造万物之神里的奥秘，是如何安排的。     （以弗所书三</a:t>
            </a:r>
            <a:r>
              <a:rPr lang="en-US" altLang="zh-CN" sz="3200" dirty="0" smtClean="0">
                <a:latin typeface="楷体_GB2312" pitchFamily="49" charset="-122"/>
                <a:ea typeface="楷体_GB2312" pitchFamily="49" charset="-122"/>
              </a:rPr>
              <a:t>9-10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）</a:t>
            </a:r>
            <a:endParaRPr lang="en-US" altLang="zh-CN" sz="3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2857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华康简魏碑" pitchFamily="65" charset="-122"/>
                <a:cs typeface="+mj-cs"/>
              </a:rPr>
              <a:t>我们来</a:t>
            </a:r>
            <a:r>
              <a:rPr lang="zh-CN" alt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华康简魏碑" pitchFamily="65" charset="-122"/>
                <a:cs typeface="+mj-cs"/>
              </a:rPr>
              <a:t>读几个经节</a:t>
            </a:r>
            <a:r>
              <a:rPr lang="en-US" altLang="zh-CN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华康简魏碑" pitchFamily="65" charset="-122"/>
                <a:cs typeface="+mj-cs"/>
              </a:rPr>
              <a:t>……</a:t>
            </a:r>
            <a:endParaRPr lang="zh-CN" altLang="en-US" sz="4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/>
              <a:ea typeface="华康简魏碑" pitchFamily="65" charset="-122"/>
              <a:cs typeface="+mj-cs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785938" y="1857375"/>
            <a:ext cx="1147762" cy="642938"/>
          </a:xfrm>
          <a:prstGeom prst="ellipse">
            <a:avLst/>
          </a:prstGeom>
          <a:solidFill>
            <a:srgbClr val="3366CC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3000375" y="5072063"/>
            <a:ext cx="1147763" cy="642937"/>
          </a:xfrm>
          <a:prstGeom prst="ellipse">
            <a:avLst/>
          </a:prstGeom>
          <a:solidFill>
            <a:srgbClr val="3366CC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643174" y="1285860"/>
            <a:ext cx="5929354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“为着时期满足时的经纶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”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000496" y="5715016"/>
            <a:ext cx="3929090" cy="486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“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…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康简魏碑" pitchFamily="65" charset="-122"/>
              </a:rPr>
              <a:t>有何等的经纶”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康简魏碑" pitchFamily="65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animBg="1"/>
      <p:bldP spid="88073" grpId="0" animBg="1"/>
      <p:bldP spid="13" grpId="0" animBg="1"/>
      <p:bldP spid="14" grpId="0" animBg="1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071546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0034" y="1214422"/>
            <a:ext cx="8064500" cy="550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fr-FR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我们的神不是混乱、无序的神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我们的神是满有计划、满腹经纶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“经纶”是圣经里很特别的一个词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lvl="1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希腊文原文为</a:t>
            </a:r>
            <a:r>
              <a:rPr lang="en-US" altLang="zh-CN" sz="2400" b="1" dirty="0" err="1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oikonomia</a:t>
            </a:r>
            <a:r>
              <a:rPr lang="en-US" altLang="zh-CN" sz="24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fr-FR" sz="24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Strong</a:t>
            </a:r>
            <a:r>
              <a:rPr lang="zh-CN" altLang="en-US" sz="24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‘</a:t>
            </a:r>
            <a:r>
              <a:rPr lang="en-US" altLang="zh-CN" sz="24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s Number: 3622 </a:t>
            </a:r>
            <a:r>
              <a:rPr lang="zh-CN" altLang="fr-FR" sz="24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r>
              <a:rPr lang="zh-CN" altLang="en-US" sz="24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其中“</a:t>
            </a:r>
            <a:r>
              <a:rPr lang="en-US" altLang="zh-CN" sz="2400" b="1" dirty="0" err="1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oiko</a:t>
            </a:r>
            <a:r>
              <a:rPr lang="zh-CN" altLang="en-US" sz="24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”意为家庭，“</a:t>
            </a:r>
            <a:r>
              <a:rPr lang="en-US" altLang="zh-CN" sz="24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nom</a:t>
            </a:r>
            <a:r>
              <a:rPr lang="zh-CN" altLang="en-US" sz="24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”意为律法，法则，草场的分配。</a:t>
            </a:r>
            <a:endParaRPr lang="en-US" altLang="zh-CN" sz="24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lvl="1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词意为家庭律法，家庭管理，家庭行政，引申为行政（分配）的安排（</a:t>
            </a:r>
            <a:r>
              <a:rPr lang="en-US" altLang="zh-CN" sz="24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dispensation</a:t>
            </a:r>
            <a:r>
              <a:rPr lang="zh-CN" altLang="en-US" sz="24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），或经纶（</a:t>
            </a:r>
            <a:r>
              <a:rPr lang="en-US" altLang="zh-CN" sz="24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economy</a:t>
            </a:r>
            <a:r>
              <a:rPr lang="zh-CN" altLang="en-US" sz="24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4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lvl="1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所以，该词的意义就是指神的行政、管理和经营，更可译为“神经纶中的经营”</a:t>
            </a:r>
            <a:r>
              <a:rPr lang="en-US" altLang="zh-CN" sz="24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endParaRPr lang="en-US" altLang="zh-CN" sz="24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</a:pP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-24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在时间里，我们的神有计划、有经纶</a:t>
            </a:r>
            <a:endParaRPr lang="zh-CN" altLang="en-US" sz="4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285984" y="5286393"/>
            <a:ext cx="2857520" cy="642937"/>
          </a:xfrm>
          <a:prstGeom prst="ellipse">
            <a:avLst/>
          </a:prstGeom>
          <a:solidFill>
            <a:srgbClr val="3366CC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071546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0034" y="1214422"/>
            <a:ext cx="8064500" cy="550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ts val="43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有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经纶，说出里面满有安排、满有能力</a:t>
            </a:r>
            <a:endParaRPr lang="zh-CN" altLang="en-US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ts val="43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有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经营，说出外面满有运作、满有实施</a:t>
            </a:r>
            <a:endParaRPr lang="zh-CN" altLang="en-US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ts val="43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有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经纶，还需要有经营，否则只有经纶也只是“一纸空文”</a:t>
            </a:r>
            <a:endParaRPr lang="zh-CN" altLang="en-US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ts val="43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有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经营，还需要有经纶，否则只有经营就成为“无的放矢”</a:t>
            </a:r>
            <a:endParaRPr lang="zh-CN" altLang="en-US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ts val="43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赞美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神，我们的神不但有经纶，更有在祂经纶中的经营</a:t>
            </a:r>
            <a:endParaRPr lang="zh-CN" altLang="en-US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</a:pP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-24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 神经纶中的经营</a:t>
            </a:r>
            <a:endParaRPr lang="zh-CN" altLang="en-US" sz="4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735659"/>
            <a:ext cx="7358082" cy="830997"/>
          </a:xfrm>
          <a:prstGeom prst="rect">
            <a:avLst/>
          </a:prstGeom>
          <a:solidFill>
            <a:srgbClr val="006600">
              <a:alpha val="89018"/>
            </a:srgbClr>
          </a:solidFill>
          <a:ln w="12700">
            <a:solidFill>
              <a:srgbClr val="339966"/>
            </a:solidFill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dirty="0" smtClean="0">
                <a:solidFill>
                  <a:srgbClr val="FFFF99"/>
                </a:solidFill>
                <a:latin typeface="华康简魏碑" pitchFamily="65" charset="-122"/>
                <a:ea typeface="华康简魏碑" pitchFamily="65" charset="-122"/>
              </a:rPr>
              <a:t>这就叫“神经纶中的经营”</a:t>
            </a:r>
            <a:endParaRPr lang="en-US" altLang="zh-CN" sz="4800" dirty="0">
              <a:solidFill>
                <a:srgbClr val="FFFF99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3571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华康简魏碑" pitchFamily="65" charset="-122"/>
                <a:cs typeface="+mj-cs"/>
              </a:rPr>
              <a:t>再来看旧约的以西结书</a:t>
            </a:r>
            <a:r>
              <a:rPr lang="en-US" altLang="zh-CN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华康简魏碑" pitchFamily="65" charset="-122"/>
                <a:cs typeface="+mj-cs"/>
              </a:rPr>
              <a:t>……</a:t>
            </a:r>
            <a:endParaRPr lang="zh-CN" altLang="en-US" sz="40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华康简魏碑" pitchFamily="65" charset="-122"/>
              <a:cs typeface="+mj-cs"/>
            </a:endParaRPr>
          </a:p>
        </p:txBody>
      </p:sp>
      <p:pic>
        <p:nvPicPr>
          <p:cNvPr id="5" name="图片 4" descr="PIC_2015_0.tmp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8715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/>
          <p:cNvCxnSpPr/>
          <p:nvPr/>
        </p:nvCxnSpPr>
        <p:spPr bwMode="auto">
          <a:xfrm rot="5400000">
            <a:off x="2143108" y="2571744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11" name="直接箭头连接符 10"/>
          <p:cNvCxnSpPr/>
          <p:nvPr/>
        </p:nvCxnSpPr>
        <p:spPr bwMode="auto">
          <a:xfrm rot="5400000">
            <a:off x="3000364" y="3071810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12" name="直接箭头连接符 11"/>
          <p:cNvCxnSpPr/>
          <p:nvPr/>
        </p:nvCxnSpPr>
        <p:spPr bwMode="auto">
          <a:xfrm rot="5400000">
            <a:off x="4000496" y="5500702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13" name="直接箭头连接符 12"/>
          <p:cNvCxnSpPr/>
          <p:nvPr/>
        </p:nvCxnSpPr>
        <p:spPr bwMode="auto">
          <a:xfrm rot="5400000">
            <a:off x="4929190" y="285728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14" name="直接箭头连接符 13"/>
          <p:cNvCxnSpPr/>
          <p:nvPr/>
        </p:nvCxnSpPr>
        <p:spPr bwMode="auto">
          <a:xfrm rot="5400000">
            <a:off x="5929322" y="2000240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15" name="直接箭头连接符 14"/>
          <p:cNvCxnSpPr/>
          <p:nvPr/>
        </p:nvCxnSpPr>
        <p:spPr bwMode="auto">
          <a:xfrm rot="5400000">
            <a:off x="5143504" y="4500570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14283" y="405450"/>
            <a:ext cx="85725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在时间里，在不同的时期，神经纶中的经营也不同</a:t>
            </a:r>
            <a:endParaRPr lang="zh-CN" altLang="fr-FR" sz="2800" dirty="0">
              <a:solidFill>
                <a:schemeClr val="bg1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" name="Group 2"/>
          <p:cNvGraphicFramePr>
            <a:graphicFrameLocks noGrp="1"/>
          </p:cNvGraphicFramePr>
          <p:nvPr/>
        </p:nvGraphicFramePr>
        <p:xfrm>
          <a:off x="142878" y="1342141"/>
          <a:ext cx="9001154" cy="3944247"/>
        </p:xfrm>
        <a:graphic>
          <a:graphicData uri="http://schemas.openxmlformats.org/drawingml/2006/table">
            <a:tbl>
              <a:tblPr/>
              <a:tblGrid>
                <a:gridCol w="471474"/>
                <a:gridCol w="8043822"/>
                <a:gridCol w="485858"/>
              </a:tblGrid>
              <a:tr h="7461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创世以前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  经  纶  中  的  经  营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新天新地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3198146">
                <a:tc vMerge="1"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3857620" y="3249617"/>
            <a:ext cx="157163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时间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 rot="10800000">
            <a:off x="642911" y="3643314"/>
            <a:ext cx="3286148" cy="1588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14" name="直接箭头连接符 13"/>
          <p:cNvCxnSpPr/>
          <p:nvPr/>
        </p:nvCxnSpPr>
        <p:spPr bwMode="auto">
          <a:xfrm flipV="1">
            <a:off x="5286380" y="3643314"/>
            <a:ext cx="3357586" cy="1588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Group 2"/>
          <p:cNvGraphicFramePr>
            <a:graphicFrameLocks noGrp="1"/>
          </p:cNvGraphicFramePr>
          <p:nvPr/>
        </p:nvGraphicFramePr>
        <p:xfrm>
          <a:off x="142844" y="1342141"/>
          <a:ext cx="9001154" cy="3944247"/>
        </p:xfrm>
        <a:graphic>
          <a:graphicData uri="http://schemas.openxmlformats.org/drawingml/2006/table">
            <a:tbl>
              <a:tblPr/>
              <a:tblGrid>
                <a:gridCol w="471474"/>
                <a:gridCol w="1149117"/>
                <a:gridCol w="1149118"/>
                <a:gridCol w="1149117"/>
                <a:gridCol w="1149118"/>
                <a:gridCol w="1149117"/>
                <a:gridCol w="1149118"/>
                <a:gridCol w="1149117"/>
                <a:gridCol w="485858"/>
              </a:tblGrid>
              <a:tr h="74610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创世以前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  经  纶  中  的  经  营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新天新地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1071570">
                <a:tc vMerge="1"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无罪时期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良心时期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人治时期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应许时期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律法时期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恩典时期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千年国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212657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神造亚当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亚当堕落之前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挪亚出方舟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旧约结束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主耶稣降生为人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主第二次再来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教会时代结束之后一千年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14283" y="405450"/>
            <a:ext cx="85725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在时间里，在不同的时期，神经纶中的经营也不同</a:t>
            </a:r>
            <a:endParaRPr lang="zh-CN" altLang="fr-FR" sz="2800" dirty="0">
              <a:solidFill>
                <a:schemeClr val="bg1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左大括号 4"/>
          <p:cNvSpPr/>
          <p:nvPr/>
        </p:nvSpPr>
        <p:spPr>
          <a:xfrm rot="16200000">
            <a:off x="4357686" y="1571613"/>
            <a:ext cx="571504" cy="8001056"/>
          </a:xfrm>
          <a:prstGeom prst="leftBrace">
            <a:avLst>
              <a:gd name="adj1" fmla="val 28563"/>
              <a:gd name="adj2" fmla="val 50014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857224" y="5874269"/>
            <a:ext cx="742955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总共可分为七个时期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Group 2"/>
          <p:cNvGraphicFramePr>
            <a:graphicFrameLocks noGrp="1"/>
          </p:cNvGraphicFramePr>
          <p:nvPr/>
        </p:nvGraphicFramePr>
        <p:xfrm>
          <a:off x="142844" y="1342141"/>
          <a:ext cx="9001154" cy="3944247"/>
        </p:xfrm>
        <a:graphic>
          <a:graphicData uri="http://schemas.openxmlformats.org/drawingml/2006/table">
            <a:tbl>
              <a:tblPr/>
              <a:tblGrid>
                <a:gridCol w="471474"/>
                <a:gridCol w="1149117"/>
                <a:gridCol w="1149118"/>
                <a:gridCol w="1149117"/>
                <a:gridCol w="1149118"/>
                <a:gridCol w="1149117"/>
                <a:gridCol w="1149118"/>
                <a:gridCol w="1149117"/>
                <a:gridCol w="485858"/>
              </a:tblGrid>
              <a:tr h="74610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创世以前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  经  纶  中  的  经  营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新天新地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1071570">
                <a:tc vMerge="1"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无罪时期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良心时期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人治时期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应许时期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律法时期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恩典时期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千年国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212657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神造亚当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亚当堕落之前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挪亚出方舟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旧约结束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主耶稣降生为人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主第二次再来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教会时代结束之后一千年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14283" y="214290"/>
            <a:ext cx="85725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    在这些不同的时期里，神是在祂不变的经纶里，有不同的经营</a:t>
            </a:r>
            <a:r>
              <a:rPr lang="en-US" altLang="zh-CN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……</a:t>
            </a:r>
            <a:endParaRPr lang="zh-CN" altLang="fr-FR" sz="2800" dirty="0">
              <a:solidFill>
                <a:schemeClr val="bg1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左大括号 4"/>
          <p:cNvSpPr/>
          <p:nvPr/>
        </p:nvSpPr>
        <p:spPr>
          <a:xfrm rot="16200000">
            <a:off x="4357686" y="1571613"/>
            <a:ext cx="571504" cy="8001056"/>
          </a:xfrm>
          <a:prstGeom prst="leftBrace">
            <a:avLst>
              <a:gd name="adj1" fmla="val 28563"/>
              <a:gd name="adj2" fmla="val 50014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857224" y="5874269"/>
            <a:ext cx="742955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总共可分为七个时期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Group 2"/>
          <p:cNvGraphicFramePr>
            <a:graphicFrameLocks noGrp="1"/>
          </p:cNvGraphicFramePr>
          <p:nvPr/>
        </p:nvGraphicFramePr>
        <p:xfrm>
          <a:off x="142844" y="1342141"/>
          <a:ext cx="9001154" cy="3944247"/>
        </p:xfrm>
        <a:graphic>
          <a:graphicData uri="http://schemas.openxmlformats.org/drawingml/2006/table">
            <a:tbl>
              <a:tblPr/>
              <a:tblGrid>
                <a:gridCol w="471474"/>
                <a:gridCol w="1149117"/>
                <a:gridCol w="1149118"/>
                <a:gridCol w="1149117"/>
                <a:gridCol w="1149118"/>
                <a:gridCol w="1149117"/>
                <a:gridCol w="1149118"/>
                <a:gridCol w="1149117"/>
                <a:gridCol w="485858"/>
              </a:tblGrid>
              <a:tr h="74610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创世以前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  经  纶  中  的  经  营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新天新地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1071570">
                <a:tc vMerge="1"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无罪时期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良心时期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人治时期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应许时期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律法时期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恩典时期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千年国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212657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神造亚当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亚当堕落之前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挪亚出方舟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旧约结束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主耶稣降生为人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主第二次再来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教会时代结束之后一千年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14283" y="214290"/>
            <a:ext cx="85725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    在这些不同的时期里，神是在祂不变的经纶里，有不同的经营</a:t>
            </a:r>
            <a:r>
              <a:rPr lang="en-US" altLang="zh-CN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……</a:t>
            </a:r>
            <a:endParaRPr lang="zh-CN" altLang="fr-FR" sz="2800" dirty="0">
              <a:solidFill>
                <a:schemeClr val="bg1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左大括号 4"/>
          <p:cNvSpPr/>
          <p:nvPr/>
        </p:nvSpPr>
        <p:spPr>
          <a:xfrm rot="16200000">
            <a:off x="4357686" y="1428737"/>
            <a:ext cx="571504" cy="8001056"/>
          </a:xfrm>
          <a:prstGeom prst="leftBrace">
            <a:avLst>
              <a:gd name="adj1" fmla="val 28563"/>
              <a:gd name="adj2" fmla="val 50014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785950" y="5780806"/>
            <a:ext cx="685801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神对于每一时期中的人，</a:t>
            </a:r>
            <a:endParaRPr lang="en-US" altLang="zh-CN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都有特殊的方法对待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Group 2"/>
          <p:cNvGraphicFramePr>
            <a:graphicFrameLocks noGrp="1"/>
          </p:cNvGraphicFramePr>
          <p:nvPr/>
        </p:nvGraphicFramePr>
        <p:xfrm>
          <a:off x="142844" y="1342141"/>
          <a:ext cx="9001154" cy="3944247"/>
        </p:xfrm>
        <a:graphic>
          <a:graphicData uri="http://schemas.openxmlformats.org/drawingml/2006/table">
            <a:tbl>
              <a:tblPr/>
              <a:tblGrid>
                <a:gridCol w="471474"/>
                <a:gridCol w="1149117"/>
                <a:gridCol w="1149118"/>
                <a:gridCol w="1149117"/>
                <a:gridCol w="1149118"/>
                <a:gridCol w="1149117"/>
                <a:gridCol w="1149118"/>
                <a:gridCol w="1149117"/>
                <a:gridCol w="485858"/>
              </a:tblGrid>
              <a:tr h="74610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创世以前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  经  纶  中  的  经  营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新天新地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1071570">
                <a:tc vMerge="1"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无罪时期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良心时期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人治时期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应许时期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律法时期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恩典时期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千年国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212657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神造亚当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亚当堕落之前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挪亚出方舟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旧约结束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主耶稣降生为人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主第二次再来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教会时代结束之后一千年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14283" y="214290"/>
            <a:ext cx="85725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    在这些不同的时期里，神是在祂不变的经纶里，有不同的经营</a:t>
            </a:r>
            <a:r>
              <a:rPr lang="en-US" altLang="zh-CN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……</a:t>
            </a:r>
            <a:endParaRPr lang="zh-CN" altLang="fr-FR" sz="2800" dirty="0">
              <a:solidFill>
                <a:schemeClr val="bg1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左大括号 4"/>
          <p:cNvSpPr/>
          <p:nvPr/>
        </p:nvSpPr>
        <p:spPr>
          <a:xfrm rot="16200000">
            <a:off x="4357686" y="1428737"/>
            <a:ext cx="571504" cy="8001056"/>
          </a:xfrm>
          <a:prstGeom prst="leftBrace">
            <a:avLst>
              <a:gd name="adj1" fmla="val 28563"/>
              <a:gd name="adj2" fmla="val 50014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285852" y="5780806"/>
            <a:ext cx="685801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神在不同的时期里，</a:t>
            </a:r>
            <a:endParaRPr lang="en-US" altLang="zh-CN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对人也有不同的要求</a:t>
            </a:r>
            <a:endParaRPr lang="zh-CN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Group 2"/>
          <p:cNvGraphicFramePr>
            <a:graphicFrameLocks noGrp="1"/>
          </p:cNvGraphicFramePr>
          <p:nvPr/>
        </p:nvGraphicFramePr>
        <p:xfrm>
          <a:off x="142844" y="1342141"/>
          <a:ext cx="9001154" cy="3944247"/>
        </p:xfrm>
        <a:graphic>
          <a:graphicData uri="http://schemas.openxmlformats.org/drawingml/2006/table">
            <a:tbl>
              <a:tblPr/>
              <a:tblGrid>
                <a:gridCol w="471474"/>
                <a:gridCol w="1149117"/>
                <a:gridCol w="1149118"/>
                <a:gridCol w="1149117"/>
                <a:gridCol w="1149118"/>
                <a:gridCol w="1149117"/>
                <a:gridCol w="1149118"/>
                <a:gridCol w="1149117"/>
                <a:gridCol w="485858"/>
              </a:tblGrid>
              <a:tr h="74610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创世以前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  经  纶  中  的  经  营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新天新地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1071570">
                <a:tc vMerge="1"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无罪时期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良心时期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人治时期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应许时期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律法时期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恩典时期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千年国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212657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神造亚当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亚当堕落之前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挪亚出方舟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旧约结束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主耶稣降生为人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主第二次再来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教会时代结束之后一千年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14283" y="214290"/>
            <a:ext cx="85725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    在这些不同的时期里，神是在祂不变的经纶里，有不同的经营</a:t>
            </a:r>
            <a:r>
              <a:rPr lang="en-US" altLang="zh-CN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……</a:t>
            </a:r>
            <a:endParaRPr lang="zh-CN" altLang="fr-FR" sz="2800" dirty="0">
              <a:solidFill>
                <a:schemeClr val="bg1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左大括号 4"/>
          <p:cNvSpPr/>
          <p:nvPr/>
        </p:nvSpPr>
        <p:spPr>
          <a:xfrm rot="16200000">
            <a:off x="3214678" y="2571745"/>
            <a:ext cx="571504" cy="5715040"/>
          </a:xfrm>
          <a:prstGeom prst="leftBrace">
            <a:avLst>
              <a:gd name="adj1" fmla="val 28563"/>
              <a:gd name="adj2" fmla="val 50014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42844" y="5780806"/>
            <a:ext cx="685801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但是，从无罪时期到律法时期，</a:t>
            </a:r>
            <a:endParaRPr lang="en-US" altLang="zh-CN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人都是以失败告终</a:t>
            </a:r>
            <a:endParaRPr lang="zh-CN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Group 2"/>
          <p:cNvGraphicFramePr>
            <a:graphicFrameLocks noGrp="1"/>
          </p:cNvGraphicFramePr>
          <p:nvPr/>
        </p:nvGraphicFramePr>
        <p:xfrm>
          <a:off x="142844" y="1342141"/>
          <a:ext cx="9001154" cy="3944247"/>
        </p:xfrm>
        <a:graphic>
          <a:graphicData uri="http://schemas.openxmlformats.org/drawingml/2006/table">
            <a:tbl>
              <a:tblPr/>
              <a:tblGrid>
                <a:gridCol w="471474"/>
                <a:gridCol w="1149117"/>
                <a:gridCol w="1149118"/>
                <a:gridCol w="1149117"/>
                <a:gridCol w="1149118"/>
                <a:gridCol w="1149117"/>
                <a:gridCol w="1149118"/>
                <a:gridCol w="1149117"/>
                <a:gridCol w="485858"/>
              </a:tblGrid>
              <a:tr h="74610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创世以前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  经  纶  中  的  经  营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新天新地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1071570">
                <a:tc vMerge="1"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无罪时期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良心时期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人治时期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应许时期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律法时期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恩典时期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千年国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212657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神造亚当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亚当堕落之前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挪亚出方舟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旧约结束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主耶稣降生为人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主第二次再来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教会时代结束之后一千年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14283" y="214290"/>
            <a:ext cx="85725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    在这些不同的时期里，神是在祂不变的经纶里，有不同的经营</a:t>
            </a:r>
            <a:r>
              <a:rPr lang="en-US" altLang="zh-CN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……</a:t>
            </a:r>
            <a:endParaRPr lang="zh-CN" altLang="fr-FR" sz="2800" dirty="0">
              <a:solidFill>
                <a:schemeClr val="bg1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左大括号 4"/>
          <p:cNvSpPr/>
          <p:nvPr/>
        </p:nvSpPr>
        <p:spPr>
          <a:xfrm rot="16200000">
            <a:off x="3214678" y="2571745"/>
            <a:ext cx="571504" cy="5715040"/>
          </a:xfrm>
          <a:prstGeom prst="leftBrace">
            <a:avLst>
              <a:gd name="adj1" fmla="val 28563"/>
              <a:gd name="adj2" fmla="val 50014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42844" y="5780806"/>
            <a:ext cx="685801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但是，从无罪时期到律法时期，</a:t>
            </a:r>
            <a:endParaRPr lang="en-US" altLang="zh-CN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人都是以失败告终</a:t>
            </a:r>
            <a:endParaRPr lang="zh-CN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Group 2"/>
          <p:cNvGraphicFramePr>
            <a:graphicFrameLocks noGrp="1"/>
          </p:cNvGraphicFramePr>
          <p:nvPr/>
        </p:nvGraphicFramePr>
        <p:xfrm>
          <a:off x="142844" y="1342141"/>
          <a:ext cx="9001154" cy="3944247"/>
        </p:xfrm>
        <a:graphic>
          <a:graphicData uri="http://schemas.openxmlformats.org/drawingml/2006/table">
            <a:tbl>
              <a:tblPr/>
              <a:tblGrid>
                <a:gridCol w="471474"/>
                <a:gridCol w="1149117"/>
                <a:gridCol w="1149118"/>
                <a:gridCol w="1149117"/>
                <a:gridCol w="1149118"/>
                <a:gridCol w="1149117"/>
                <a:gridCol w="1149118"/>
                <a:gridCol w="1149117"/>
                <a:gridCol w="485858"/>
              </a:tblGrid>
              <a:tr h="74610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创世以前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  经  纶  中  的  经  营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新天新地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1071570">
                <a:tc vMerge="1"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无罪时期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良心时期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人治时期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应许时期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律法时期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恩典时期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千年国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212657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神造亚当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亚当堕落之前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挪亚出方舟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旧约结束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主耶稣降生为人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主第二次再来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教会时代结束之后一千年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14283" y="214290"/>
            <a:ext cx="85725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    在这些不同的时期里，神是在祂不变的经纶里，有不同的经营</a:t>
            </a:r>
            <a:r>
              <a:rPr lang="en-US" altLang="zh-CN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……</a:t>
            </a:r>
            <a:endParaRPr lang="zh-CN" altLang="fr-FR" sz="2800" dirty="0">
              <a:solidFill>
                <a:schemeClr val="bg1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左大括号 4"/>
          <p:cNvSpPr/>
          <p:nvPr/>
        </p:nvSpPr>
        <p:spPr>
          <a:xfrm rot="16200000">
            <a:off x="3214678" y="2571745"/>
            <a:ext cx="571504" cy="5715040"/>
          </a:xfrm>
          <a:prstGeom prst="leftBrace">
            <a:avLst>
              <a:gd name="adj1" fmla="val 28563"/>
              <a:gd name="adj2" fmla="val 50014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42844" y="5643578"/>
            <a:ext cx="685801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“暴露时期”</a:t>
            </a:r>
            <a:endParaRPr lang="zh-CN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42844" y="6211693"/>
            <a:ext cx="685801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“预备时期”</a:t>
            </a:r>
            <a:endParaRPr lang="zh-CN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Group 2"/>
          <p:cNvGraphicFramePr>
            <a:graphicFrameLocks noGrp="1"/>
          </p:cNvGraphicFramePr>
          <p:nvPr/>
        </p:nvGraphicFramePr>
        <p:xfrm>
          <a:off x="142844" y="1342141"/>
          <a:ext cx="9001154" cy="3944247"/>
        </p:xfrm>
        <a:graphic>
          <a:graphicData uri="http://schemas.openxmlformats.org/drawingml/2006/table">
            <a:tbl>
              <a:tblPr/>
              <a:tblGrid>
                <a:gridCol w="471474"/>
                <a:gridCol w="1149117"/>
                <a:gridCol w="1149118"/>
                <a:gridCol w="1149117"/>
                <a:gridCol w="1149118"/>
                <a:gridCol w="1149117"/>
                <a:gridCol w="1149118"/>
                <a:gridCol w="1149117"/>
                <a:gridCol w="485858"/>
              </a:tblGrid>
              <a:tr h="74610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创世以前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  经  纶  中  的  经  营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新天新地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1071570">
                <a:tc vMerge="1"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无罪时期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良心时期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人治时期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应许时期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律法时期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恩典时期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千年国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212657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神造亚当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亚当堕落之前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挪亚出方舟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旧约结束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主耶稣降生为人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主第二次再来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教会时代结束之后一千年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14283" y="214290"/>
            <a:ext cx="85725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    在这些不同的时期里，神是在祂不变的经纶里，有不同的经营</a:t>
            </a:r>
            <a:r>
              <a:rPr lang="en-US" altLang="zh-CN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……</a:t>
            </a:r>
            <a:endParaRPr lang="zh-CN" altLang="fr-FR" sz="2800" dirty="0">
              <a:solidFill>
                <a:schemeClr val="bg1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357190" y="49106"/>
            <a:ext cx="8001024" cy="2308324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</a:ln>
        </p:spPr>
        <p:txBody>
          <a:bodyPr wrap="square" lIns="28800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只有在恩典时期主耶稣亲自来成为人，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完成救赎的工作，产生教会，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并借着被建造长成的教会，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才能成就神永远的旨意。</a:t>
            </a:r>
            <a:endParaRPr lang="zh-CN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Group 2"/>
          <p:cNvGraphicFramePr>
            <a:graphicFrameLocks noGrp="1"/>
          </p:cNvGraphicFramePr>
          <p:nvPr/>
        </p:nvGraphicFramePr>
        <p:xfrm>
          <a:off x="142844" y="1342141"/>
          <a:ext cx="9001154" cy="3944247"/>
        </p:xfrm>
        <a:graphic>
          <a:graphicData uri="http://schemas.openxmlformats.org/drawingml/2006/table">
            <a:tbl>
              <a:tblPr/>
              <a:tblGrid>
                <a:gridCol w="471474"/>
                <a:gridCol w="1149117"/>
                <a:gridCol w="1149118"/>
                <a:gridCol w="1149117"/>
                <a:gridCol w="1149118"/>
                <a:gridCol w="1149117"/>
                <a:gridCol w="1149118"/>
                <a:gridCol w="1149117"/>
                <a:gridCol w="485858"/>
              </a:tblGrid>
              <a:tr h="74610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创世以前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  经  纶  中  的  经  营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新天新地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1071570">
                <a:tc vMerge="1"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无罪时期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良心时期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人治时期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应许时期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律法时期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恩典时期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千年国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</a:tr>
              <a:tr h="212657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神造亚当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亚当堕落之前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亚当堕落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挪亚出方舟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神呼召亚伯拉罕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摩西颁布律法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旧约结束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主耶稣降生为人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主第二次再来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cs typeface="Arial" panose="020B0604020202020204" pitchFamily="34" charset="0"/>
                        </a:rPr>
                        <a:t>教会时代结束之后一千年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itchFamily="49" charset="-122"/>
                        <a:ea typeface="幼圆" pitchFamily="49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000"/>
                      </a:srgbClr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14283" y="214290"/>
            <a:ext cx="85725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    在这些不同的时期里，神是在祂不变的经纶里，有不同的经营</a:t>
            </a:r>
            <a:r>
              <a:rPr lang="en-US" altLang="zh-CN" sz="2800" dirty="0" smtClean="0">
                <a:solidFill>
                  <a:schemeClr val="bg1"/>
                </a:solidFill>
                <a:latin typeface="华康简魏碑" pitchFamily="65" charset="-122"/>
                <a:ea typeface="华康简魏碑" pitchFamily="65" charset="-122"/>
              </a:rPr>
              <a:t>……</a:t>
            </a:r>
            <a:endParaRPr lang="zh-CN" altLang="fr-FR" sz="2800" dirty="0">
              <a:solidFill>
                <a:schemeClr val="bg1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357190" y="49106"/>
            <a:ext cx="8001024" cy="2308324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</a:ln>
        </p:spPr>
        <p:txBody>
          <a:bodyPr wrap="square" lIns="28800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只有在恩典时期主耶稣亲自来成为人，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完成救赎的工作，产生教会，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并借着被建造长成的教会，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简魏碑" pitchFamily="65" charset="-122"/>
              </a:rPr>
              <a:t>才能成就神永远的旨意。</a:t>
            </a:r>
            <a:endParaRPr lang="zh-CN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简魏碑" pitchFamily="65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500826" y="1984709"/>
            <a:ext cx="60642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altLang="zh-CN" sz="6000" dirty="0"/>
              <a:t> </a:t>
            </a:r>
            <a:endParaRPr lang="en-US" altLang="zh-CN" sz="6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5735659"/>
            <a:ext cx="7215206" cy="836613"/>
          </a:xfrm>
          <a:prstGeom prst="rect">
            <a:avLst/>
          </a:prstGeom>
          <a:solidFill>
            <a:srgbClr val="006600">
              <a:alpha val="89018"/>
            </a:srgbClr>
          </a:solidFill>
          <a:ln w="12700">
            <a:solidFill>
              <a:srgbClr val="339966"/>
            </a:solidFill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dirty="0" smtClean="0">
                <a:solidFill>
                  <a:srgbClr val="FFFF99"/>
                </a:solidFill>
                <a:latin typeface="华康简魏碑" pitchFamily="65" charset="-122"/>
                <a:ea typeface="华康简魏碑" pitchFamily="65" charset="-122"/>
              </a:rPr>
              <a:t>这就是神经纶中的经营</a:t>
            </a:r>
            <a:r>
              <a:rPr lang="en-US" altLang="zh-CN" sz="4800" dirty="0" smtClean="0">
                <a:solidFill>
                  <a:srgbClr val="FFFF99"/>
                </a:solidFill>
                <a:latin typeface="华康简魏碑" pitchFamily="65" charset="-122"/>
                <a:ea typeface="华康简魏碑" pitchFamily="65" charset="-122"/>
              </a:rPr>
              <a:t>…</a:t>
            </a:r>
            <a:endParaRPr lang="en-US" altLang="zh-CN" sz="4800" dirty="0">
              <a:solidFill>
                <a:srgbClr val="FFFF99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pic>
        <p:nvPicPr>
          <p:cNvPr id="10" name="Picture 10" descr="箭头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7263" y="5429264"/>
            <a:ext cx="3159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3571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华康简魏碑" pitchFamily="65" charset="-122"/>
                <a:cs typeface="+mj-cs"/>
              </a:rPr>
              <a:t>再来看旧约的以西结书</a:t>
            </a:r>
            <a:r>
              <a:rPr lang="en-US" altLang="zh-CN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华康简魏碑" pitchFamily="65" charset="-122"/>
                <a:cs typeface="+mj-cs"/>
              </a:rPr>
              <a:t>……</a:t>
            </a:r>
            <a:endParaRPr lang="zh-CN" altLang="en-US" sz="40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华康简魏碑" pitchFamily="65" charset="-122"/>
              <a:cs typeface="+mj-cs"/>
            </a:endParaRPr>
          </a:p>
        </p:txBody>
      </p:sp>
      <p:pic>
        <p:nvPicPr>
          <p:cNvPr id="17" name="图片 16" descr="PIC_2015_0.tmp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9863" y="0"/>
            <a:ext cx="8804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接箭头连接符 17"/>
          <p:cNvCxnSpPr/>
          <p:nvPr/>
        </p:nvCxnSpPr>
        <p:spPr bwMode="auto">
          <a:xfrm rot="5400000">
            <a:off x="1142976" y="3429000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19" name="直接箭头连接符 18"/>
          <p:cNvCxnSpPr/>
          <p:nvPr/>
        </p:nvCxnSpPr>
        <p:spPr bwMode="auto">
          <a:xfrm rot="5400000">
            <a:off x="2071670" y="4500570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20" name="直接箭头连接符 19"/>
          <p:cNvCxnSpPr/>
          <p:nvPr/>
        </p:nvCxnSpPr>
        <p:spPr bwMode="auto">
          <a:xfrm rot="5400000">
            <a:off x="3643306" y="714356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21" name="直接箭头连接符 20"/>
          <p:cNvCxnSpPr/>
          <p:nvPr/>
        </p:nvCxnSpPr>
        <p:spPr bwMode="auto">
          <a:xfrm rot="5400000">
            <a:off x="4357686" y="1571612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22" name="直接箭头连接符 21"/>
          <p:cNvCxnSpPr/>
          <p:nvPr/>
        </p:nvCxnSpPr>
        <p:spPr bwMode="auto">
          <a:xfrm rot="5400000">
            <a:off x="3500430" y="3643314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23" name="直接箭头连接符 22"/>
          <p:cNvCxnSpPr/>
          <p:nvPr/>
        </p:nvCxnSpPr>
        <p:spPr bwMode="auto">
          <a:xfrm rot="5400000">
            <a:off x="3357554" y="5572140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25" name="直接箭头连接符 24"/>
          <p:cNvCxnSpPr/>
          <p:nvPr/>
        </p:nvCxnSpPr>
        <p:spPr bwMode="auto">
          <a:xfrm rot="5400000">
            <a:off x="5143504" y="1071546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cxnSp>
        <p:nvCxnSpPr>
          <p:cNvPr id="26" name="直接箭头连接符 25"/>
          <p:cNvCxnSpPr/>
          <p:nvPr/>
        </p:nvCxnSpPr>
        <p:spPr bwMode="auto">
          <a:xfrm rot="5400000">
            <a:off x="5572132" y="4000504"/>
            <a:ext cx="857256" cy="714380"/>
          </a:xfrm>
          <a:prstGeom prst="straightConnector1">
            <a:avLst/>
          </a:prstGeom>
          <a:noFill/>
          <a:ln w="793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83" rev="0"/>
            </a:camera>
            <a:lightRig rig="threePt" dir="t"/>
          </a:scene3d>
          <a:sp3d>
            <a:bevelT/>
          </a:sp3d>
        </p:spPr>
      </p:cxn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5929313" y="857250"/>
            <a:ext cx="3500437" cy="2879725"/>
          </a:xfrm>
          <a:prstGeom prst="cloudCallout">
            <a:avLst>
              <a:gd name="adj1" fmla="val 40477"/>
              <a:gd name="adj2" fmla="val 36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800" b="1">
                <a:ea typeface="幼圆" pitchFamily="49" charset="-122"/>
              </a:rPr>
              <a:t>单在以西结书里，这样的描述超过百次</a:t>
            </a:r>
            <a:r>
              <a:rPr lang="en-US" altLang="zh-CN" sz="2800" b="1">
                <a:ea typeface="幼圆" pitchFamily="49" charset="-122"/>
              </a:rPr>
              <a:t>……</a:t>
            </a:r>
            <a:endParaRPr lang="zh-CN" altLang="en-US" sz="2800" b="1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7158" y="1071546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0034" y="1214422"/>
            <a:ext cx="8064500" cy="550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随着</a:t>
            </a:r>
            <a:r>
              <a:rPr lang="zh-CN" altLang="en-US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今世的风俗来经营</a:t>
            </a:r>
            <a:r>
              <a:rPr lang="en-US" altLang="zh-CN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——“</a:t>
            </a:r>
            <a:r>
              <a:rPr lang="zh-CN" altLang="en-US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随波逐流”</a:t>
            </a:r>
            <a:endParaRPr lang="zh-CN" altLang="en-US" sz="2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顺着先人的传统来经营</a:t>
            </a:r>
            <a:r>
              <a:rPr lang="en-US" altLang="zh-CN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——“</a:t>
            </a:r>
            <a:r>
              <a:rPr lang="zh-CN" altLang="en-US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鼠目寸光”</a:t>
            </a:r>
            <a:endParaRPr lang="zh-CN" altLang="en-US" sz="2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照着自己的看见来经营</a:t>
            </a:r>
            <a:r>
              <a:rPr lang="en-US" altLang="zh-CN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——“</a:t>
            </a:r>
            <a:r>
              <a:rPr lang="zh-CN" altLang="en-US" sz="2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任意放荡，浪费资财”</a:t>
            </a:r>
            <a:endParaRPr lang="en-US" altLang="zh-CN" sz="2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lvl="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我们的经营必须与神经纶中的经营一致，这样的人生才有价值</a:t>
            </a:r>
            <a:endParaRPr lang="zh-CN" altLang="en-US" sz="32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</a:pP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-24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人生就是一次的经营，从前我们都是：</a:t>
            </a:r>
            <a:endParaRPr lang="zh-CN" altLang="en-US" sz="4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7158" y="1071546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0034" y="1214422"/>
            <a:ext cx="8064500" cy="550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我们的经营必须与神经纶中的经营一致，这样的人生才有价值，才够</a:t>
            </a:r>
            <a:r>
              <a:rPr lang="zh-CN" altLang="en-US" sz="32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精彩</a:t>
            </a:r>
            <a:endParaRPr lang="zh-CN" altLang="en-US" sz="32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lvl="1" algn="just">
              <a:lnSpc>
                <a:spcPts val="45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你有你的梦想，神有神的旨意；你有你的经营，神有神的经纶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lvl="1" algn="just">
              <a:lnSpc>
                <a:spcPts val="45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明白神的旨意，认识神的经营，你才能与神合拍、与神同步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lvl="1" algn="just">
              <a:lnSpc>
                <a:spcPts val="45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对神认识得越高越清楚，你的人生才能经营得越高越有价值</a:t>
            </a:r>
            <a:endParaRPr lang="zh-CN" altLang="en-US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-24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 有价值的人生：</a:t>
            </a:r>
            <a:endParaRPr lang="zh-CN" altLang="en-US" sz="4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40039" y="1196642"/>
            <a:ext cx="8064500" cy="550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00"/>
              </a:buClr>
            </a:pPr>
            <a:endParaRPr lang="en-US" altLang="zh-CN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7315" y="548616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让我们都为着神的经纶而活，在神的经纶里有份</a:t>
            </a:r>
            <a:r>
              <a:rPr lang="en-US" altLang="zh-CN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 </a:t>
            </a:r>
            <a:endParaRPr lang="en-US" altLang="zh-CN" sz="4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96" y="2017422"/>
            <a:ext cx="7500938" cy="1913546"/>
          </a:xfrm>
          <a:prstGeom prst="rect">
            <a:avLst/>
          </a:prstGeom>
          <a:solidFill>
            <a:srgbClr val="FFFF99"/>
          </a:solidFill>
          <a:ln w="38100">
            <a:solidFill>
              <a:srgbClr val="339966"/>
            </a:solidFill>
            <a:miter lim="800000"/>
          </a:ln>
        </p:spPr>
        <p:txBody>
          <a:bodyPr lIns="288000" tIns="216000" rIns="288000" bIns="2160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ea typeface="楷体_GB2312" pitchFamily="49" charset="-122"/>
              </a:rPr>
              <a:t>    人应当以我们为基督的执事，为神奥秘事的管家。所求于管家的，是要他有忠心。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（林前四</a:t>
            </a:r>
            <a:r>
              <a:rPr lang="en-US" altLang="zh-CN" sz="3200" dirty="0" smtClean="0">
                <a:latin typeface="楷体_GB2312" pitchFamily="49" charset="-122"/>
                <a:ea typeface="楷体_GB2312" pitchFamily="49" charset="-122"/>
              </a:rPr>
              <a:t>1-2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）</a:t>
            </a:r>
            <a:endParaRPr lang="en-US" altLang="zh-CN" sz="3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71817" y="4359596"/>
            <a:ext cx="5786463" cy="1421104"/>
          </a:xfrm>
          <a:prstGeom prst="rect">
            <a:avLst/>
          </a:prstGeom>
          <a:solidFill>
            <a:srgbClr val="FFFF99"/>
          </a:solidFill>
          <a:ln w="38100">
            <a:solidFill>
              <a:srgbClr val="339966"/>
            </a:solidFill>
            <a:miter lim="800000"/>
          </a:ln>
        </p:spPr>
        <p:txBody>
          <a:bodyPr wrap="square" lIns="288000" tIns="216000" rIns="288000" bIns="2160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  监督既是神的管家，必须无可指责，</a:t>
            </a:r>
            <a:r>
              <a:rPr lang="en-US" altLang="zh-CN" sz="3200" dirty="0" smtClean="0">
                <a:latin typeface="楷体_GB2312" pitchFamily="49" charset="-122"/>
                <a:ea typeface="楷体_GB2312" pitchFamily="49" charset="-122"/>
              </a:rPr>
              <a:t>…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     （多一</a:t>
            </a:r>
            <a:r>
              <a:rPr lang="en-US" altLang="zh-CN" sz="3200" dirty="0" smtClean="0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）</a:t>
            </a:r>
            <a:endParaRPr lang="en-US" altLang="zh-CN" sz="3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924040" y="2645084"/>
            <a:ext cx="1147762" cy="642938"/>
          </a:xfrm>
          <a:prstGeom prst="ellipse">
            <a:avLst/>
          </a:prstGeom>
          <a:solidFill>
            <a:srgbClr val="3366CC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352931" y="2645084"/>
            <a:ext cx="1147763" cy="642937"/>
          </a:xfrm>
          <a:prstGeom prst="ellipse">
            <a:avLst/>
          </a:prstGeom>
          <a:solidFill>
            <a:srgbClr val="3366CC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067443" y="4502477"/>
            <a:ext cx="1147763" cy="642937"/>
          </a:xfrm>
          <a:prstGeom prst="ellipse">
            <a:avLst/>
          </a:prstGeom>
          <a:solidFill>
            <a:srgbClr val="3366CC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7158" y="1071546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0034" y="1214422"/>
            <a:ext cx="8064500" cy="550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以上这些经节中的“管家”一词希腊文原文为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oikonomos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（ 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Strong’s Number: 3623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该词就是从“经纶，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oikonomia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”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而来，指做此事的人，意为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sym typeface="+mn-ea"/>
              </a:rPr>
              <a:t>“神经纶的经营者”“神经纶的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sym typeface="+mn-ea"/>
              </a:rPr>
              <a:t>管家”</a:t>
            </a:r>
            <a:endParaRPr lang="zh-CN" altLang="en-US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让我们都在神的经纶中有份，将我们的一生投身其中，与神一同来经营出我们的精彩人生！</a:t>
            </a:r>
            <a:endParaRPr lang="zh-CN" altLang="en-US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-24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让我们都做</a:t>
            </a:r>
            <a:r>
              <a:rPr lang="zh-CN" alt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一个“神</a:t>
            </a: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经纶的管家</a:t>
            </a:r>
            <a:r>
              <a:rPr lang="zh-CN" alt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”</a:t>
            </a:r>
            <a:endParaRPr lang="zh-CN" altLang="en-US" sz="4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7158" y="1071546"/>
            <a:ext cx="8569325" cy="5143500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0034" y="1214422"/>
            <a:ext cx="8064500" cy="550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以上这些经节中的“管家”一词希腊文原文为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oikonomos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（ 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Strong‘s Number: 3623 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该词就是从“经纶，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oikonomia</a:t>
            </a:r>
            <a:r>
              <a:rPr lang="en-US" altLang="zh-CN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”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而来，指做此事的人，意为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sym typeface="+mn-ea"/>
              </a:rPr>
              <a:t>“神经纶的经营者”“神经纶的</a:t>
            </a: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sym typeface="+mn-ea"/>
              </a:rPr>
              <a:t>管家”</a:t>
            </a:r>
            <a:endParaRPr lang="zh-CN" altLang="en-US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让我们都在神的经纶中有份，将我们的一生投身其中，与神一同来经营出我们的精彩人生！</a:t>
            </a:r>
            <a:endParaRPr lang="zh-CN" altLang="en-US" sz="2800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29500" y="619283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神经纶中的经营</a:t>
            </a:r>
            <a:endParaRPr lang="zh-CN" altLang="en-US" sz="14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-24"/>
            <a:ext cx="8858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让我们都做</a:t>
            </a:r>
            <a:r>
              <a:rPr lang="zh-CN" alt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一个“神</a:t>
            </a:r>
            <a:r>
              <a:rPr lang="zh-CN" alt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经纶的管家</a:t>
            </a:r>
            <a:r>
              <a:rPr lang="zh-CN" alt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  <a:cs typeface="+mj-cs"/>
              </a:rPr>
              <a:t>”</a:t>
            </a:r>
            <a:endParaRPr lang="zh-CN" altLang="en-US" sz="4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452360" y="6237288"/>
            <a:ext cx="1606550" cy="620712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讲真理</a:t>
            </a:r>
            <a:r>
              <a:rPr lang="zh-CN" altLang="en-US" sz="12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传福音</a:t>
            </a:r>
            <a:endParaRPr lang="zh-CN" altLang="en-US" sz="12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218055" y="1071245"/>
            <a:ext cx="7131685" cy="4429125"/>
          </a:xfrm>
          <a:prstGeom prst="cloudCallout">
            <a:avLst>
              <a:gd name="adj1" fmla="val 44469"/>
              <a:gd name="adj2" fmla="val 509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p>
            <a:pPr algn="l"/>
            <a:r>
              <a:rPr lang="en-US" altLang="zh-CN" sz="2800" b="1" dirty="0" smtClean="0">
                <a:ea typeface="幼圆" pitchFamily="49" charset="-122"/>
              </a:rPr>
              <a:t>     </a:t>
            </a:r>
            <a:r>
              <a:rPr lang="zh-CN" altLang="en-US" sz="2800" b="1" dirty="0" smtClean="0">
                <a:ea typeface="幼圆" pitchFamily="49" charset="-122"/>
              </a:rPr>
              <a:t>经营你的</a:t>
            </a:r>
            <a:endParaRPr lang="zh-CN" altLang="en-US" sz="2800" b="1" dirty="0" smtClean="0">
              <a:ea typeface="幼圆" pitchFamily="49" charset="-122"/>
            </a:endParaRPr>
          </a:p>
          <a:p>
            <a:pPr algn="ctr"/>
            <a:r>
              <a:rPr lang="zh-CN" altLang="en-US" sz="4000" b="1" dirty="0" smtClean="0">
                <a:ea typeface="幼圆" pitchFamily="49" charset="-122"/>
              </a:rPr>
              <a:t>精彩人生：</a:t>
            </a:r>
            <a:endParaRPr lang="zh-CN" altLang="en-US" sz="2800" b="1" dirty="0" smtClean="0">
              <a:ea typeface="幼圆" pitchFamily="49" charset="-122"/>
            </a:endParaRPr>
          </a:p>
          <a:p>
            <a:pPr algn="ctr"/>
            <a:r>
              <a:rPr lang="zh-CN" altLang="en-US" sz="3600" b="1" dirty="0" smtClean="0">
                <a:ea typeface="幼圆" pitchFamily="49" charset="-122"/>
              </a:rPr>
              <a:t>为神的经纶而活，</a:t>
            </a:r>
            <a:endParaRPr lang="zh-CN" altLang="en-US" sz="3600" b="1" dirty="0" smtClean="0">
              <a:ea typeface="幼圆" pitchFamily="49" charset="-122"/>
            </a:endParaRPr>
          </a:p>
          <a:p>
            <a:pPr algn="ctr"/>
            <a:r>
              <a:rPr lang="zh-CN" altLang="en-US" sz="3600" b="1" dirty="0" smtClean="0">
                <a:ea typeface="幼圆" pitchFamily="49" charset="-122"/>
              </a:rPr>
              <a:t>在神的经纶里有份！</a:t>
            </a:r>
            <a:endParaRPr lang="en-US" altLang="zh-CN" sz="2800" b="1" dirty="0" smtClean="0">
              <a:ea typeface="幼圆" pitchFamily="49" charset="-122"/>
            </a:endParaRPr>
          </a:p>
          <a:p>
            <a:pPr algn="ctr"/>
            <a:endParaRPr lang="zh-CN" altLang="en-US" sz="2800" b="1" dirty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3571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华康简魏碑" pitchFamily="65" charset="-122"/>
                <a:cs typeface="+mj-cs"/>
              </a:rPr>
              <a:t>神盼望我们都能认识祂</a:t>
            </a:r>
            <a:r>
              <a:rPr lang="en-US" altLang="zh-CN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华康简魏碑" pitchFamily="65" charset="-122"/>
                <a:cs typeface="+mj-cs"/>
              </a:rPr>
              <a:t>……</a:t>
            </a:r>
            <a:endParaRPr lang="zh-CN" altLang="en-US" sz="40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华康简魏碑" pitchFamily="65" charset="-122"/>
              <a:cs typeface="+mj-cs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28596" y="1643050"/>
            <a:ext cx="5286412" cy="1571660"/>
          </a:xfrm>
          <a:prstGeom prst="wedgeRectCallout">
            <a:avLst>
              <a:gd name="adj1" fmla="val -18360"/>
              <a:gd name="adj2" fmla="val -49404"/>
            </a:avLst>
          </a:prstGeom>
          <a:solidFill>
            <a:srgbClr val="2D2D8A"/>
          </a:solidFill>
          <a:ln w="9525" algn="ctr">
            <a:solidFill>
              <a:srgbClr val="33339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  <a:bevelB w="101600" prst="riblet"/>
          </a:sp3d>
        </p:spPr>
        <p:txBody>
          <a:bodyPr lIns="180000" tIns="180000" rIns="180000" bIns="18000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我们务要认识耶和华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,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竭力追求认识他。     </a:t>
            </a:r>
            <a:endParaRPr lang="en-US" altLang="zh-CN" sz="2600" b="1" kern="0" dirty="0">
              <a:solidFill>
                <a:srgbClr val="FFFFFF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    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（何西阿书六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3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kern="0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428728" y="3500438"/>
            <a:ext cx="7358114" cy="1643074"/>
          </a:xfrm>
          <a:prstGeom prst="wedgeRectCallout">
            <a:avLst>
              <a:gd name="adj1" fmla="val -18360"/>
              <a:gd name="adj2" fmla="val -49404"/>
            </a:avLst>
          </a:prstGeom>
          <a:solidFill>
            <a:srgbClr val="2D2D8A"/>
          </a:solidFill>
          <a:ln w="9525" algn="ctr">
            <a:solidFill>
              <a:srgbClr val="33339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  <a:bevelB w="101600" prst="riblet"/>
          </a:sp3d>
        </p:spPr>
        <p:txBody>
          <a:bodyPr lIns="180000" tIns="180000" rIns="180000" bIns="18000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我的民因无知识而灭亡。你弃掉知识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,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我也必弃掉你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,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使你不再给我作祭司。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                  </a:t>
            </a:r>
            <a:endParaRPr lang="en-US" altLang="zh-CN" sz="2600" b="1" kern="0" dirty="0">
              <a:solidFill>
                <a:srgbClr val="FFFFFF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                   （何西阿书四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6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kern="0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3571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华康简魏碑" pitchFamily="65" charset="-122"/>
                <a:cs typeface="+mj-cs"/>
              </a:rPr>
              <a:t>认识神：主耶稣对门徒们的盼望</a:t>
            </a:r>
            <a:endParaRPr lang="zh-CN" altLang="en-US" sz="40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华康简魏碑" pitchFamily="65" charset="-122"/>
              <a:cs typeface="+mj-cs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42910" y="1857364"/>
            <a:ext cx="6215106" cy="2286016"/>
          </a:xfrm>
          <a:prstGeom prst="wedgeRectCallout">
            <a:avLst>
              <a:gd name="adj1" fmla="val -18360"/>
              <a:gd name="adj2" fmla="val -49404"/>
            </a:avLst>
          </a:prstGeom>
          <a:solidFill>
            <a:srgbClr val="2D2D8A"/>
          </a:solidFill>
          <a:ln w="9525" algn="ctr">
            <a:solidFill>
              <a:srgbClr val="33339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  <a:bevelB w="101600" prst="riblet"/>
          </a:sp3d>
        </p:spPr>
        <p:txBody>
          <a:bodyPr lIns="180000" tIns="180000" rIns="180000" bIns="18000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我还有好些事要告诉你们，但你们现在担当不了（或作不能领会）。只等真理的圣灵来了，他要引导你们明白一切的真理。      </a:t>
            </a:r>
            <a:endParaRPr lang="en-US" altLang="zh-CN" sz="2600" b="1" kern="0" dirty="0">
              <a:solidFill>
                <a:srgbClr val="FFFFFF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      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（约翰福音十六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12-13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kern="0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3571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华康简魏碑" pitchFamily="65" charset="-122"/>
                <a:cs typeface="+mj-cs"/>
              </a:rPr>
              <a:t>认识神：新约的重要内容之一</a:t>
            </a:r>
            <a:endParaRPr lang="zh-CN" altLang="en-US" sz="40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华康简魏碑" pitchFamily="65" charset="-122"/>
              <a:cs typeface="+mj-cs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85720" y="1428736"/>
            <a:ext cx="6500858" cy="3143272"/>
          </a:xfrm>
          <a:prstGeom prst="wedgeRectCallout">
            <a:avLst>
              <a:gd name="adj1" fmla="val -18360"/>
              <a:gd name="adj2" fmla="val -49404"/>
            </a:avLst>
          </a:prstGeom>
          <a:solidFill>
            <a:srgbClr val="2D2D8A"/>
          </a:solidFill>
          <a:ln w="9525" algn="ctr">
            <a:solidFill>
              <a:srgbClr val="33339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  <a:bevelB w="101600" prst="riblet"/>
          </a:sp3d>
        </p:spPr>
        <p:txBody>
          <a:bodyPr lIns="180000" tIns="180000" rIns="180000" bIns="18000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主又说，那些日子以后，我与以色列家所立的约乃是这样：我要将我的律法放在他们里面，写在他们心上，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…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他们不用各人教导自己的乡邻和自己的弟兄，说，你该认识主。因为他们从最小的到至大的，都必认识我。     </a:t>
            </a:r>
            <a:endParaRPr lang="en-US" altLang="zh-CN" sz="2600" b="1" kern="0" dirty="0">
              <a:solidFill>
                <a:srgbClr val="FFFFFF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      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（希伯来书八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10-11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kern="0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866748" y="4857760"/>
            <a:ext cx="8134408" cy="1285884"/>
          </a:xfrm>
          <a:prstGeom prst="wedgeRectCallout">
            <a:avLst>
              <a:gd name="adj1" fmla="val -18360"/>
              <a:gd name="adj2" fmla="val -49404"/>
            </a:avLst>
          </a:prstGeom>
          <a:solidFill>
            <a:srgbClr val="2D2D8A"/>
          </a:solidFill>
          <a:ln w="9525" algn="ctr">
            <a:solidFill>
              <a:srgbClr val="33339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  <a:bevelB w="101600" prst="riblet"/>
          </a:sp3d>
        </p:spPr>
        <p:txBody>
          <a:bodyPr lIns="180000" tIns="180000" rIns="180000" bIns="18000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…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认识耶和华的知识要充满遍地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,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好像水充满洋海一般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。           （以赛亚书十一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9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kern="0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36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华康简魏碑" pitchFamily="65" charset="-122"/>
                <a:cs typeface="+mj-cs"/>
              </a:rPr>
              <a:t>借着认识神而长大：使徒保罗的祷告</a:t>
            </a:r>
            <a:endParaRPr lang="zh-CN" altLang="en-US" sz="36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华康简魏碑" pitchFamily="65" charset="-122"/>
              <a:cs typeface="+mj-cs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28596" y="1428736"/>
            <a:ext cx="6500858" cy="1928826"/>
          </a:xfrm>
          <a:prstGeom prst="wedgeRectCallout">
            <a:avLst>
              <a:gd name="adj1" fmla="val -18360"/>
              <a:gd name="adj2" fmla="val -49404"/>
            </a:avLst>
          </a:prstGeom>
          <a:solidFill>
            <a:srgbClr val="2D2D8A"/>
          </a:solidFill>
          <a:ln w="9525" algn="ctr">
            <a:solidFill>
              <a:srgbClr val="33339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  <a:bevelB w="101600" prst="riblet"/>
          </a:sp3d>
        </p:spPr>
        <p:txBody>
          <a:bodyPr lIns="180000" tIns="180000" rIns="180000" bIns="18000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求我们主耶稣基督的神，荣耀的父，将那赐人智慧和启示的灵，赏给你们，使你们真知道他。     </a:t>
            </a:r>
            <a:endParaRPr lang="en-US" altLang="zh-CN" sz="2600" b="1" kern="0" dirty="0">
              <a:solidFill>
                <a:srgbClr val="FFFFFF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      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（以弗所书一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17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kern="0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85786" y="3571876"/>
            <a:ext cx="8134408" cy="2071702"/>
          </a:xfrm>
          <a:prstGeom prst="wedgeRectCallout">
            <a:avLst>
              <a:gd name="adj1" fmla="val -18360"/>
              <a:gd name="adj2" fmla="val -49404"/>
            </a:avLst>
          </a:prstGeom>
          <a:solidFill>
            <a:srgbClr val="2D2D8A"/>
          </a:solidFill>
          <a:ln w="9525" algn="ctr">
            <a:solidFill>
              <a:srgbClr val="33339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  <a:bevelB w="101600" prst="riblet"/>
          </a:sp3d>
        </p:spPr>
        <p:txBody>
          <a:bodyPr lIns="180000" tIns="180000" rIns="180000" bIns="18000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…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愿你们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…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满心知道神的旨意，好叫你们行事为人对得起主，凡事蒙他喜悦，在一切善事上结果子，渐渐的多知道神（原文另译：借着认识神而长大）。   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</a:t>
            </a:r>
            <a:endParaRPr lang="en-US" altLang="zh-CN" sz="2600" b="1" kern="0" dirty="0">
              <a:solidFill>
                <a:srgbClr val="FFFFFF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                       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（歌罗西书一</a:t>
            </a:r>
            <a:r>
              <a:rPr lang="en-US" altLang="zh-CN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9-10</a:t>
            </a:r>
            <a:r>
              <a:rPr lang="zh-CN" altLang="en-US" sz="2600" b="1" kern="0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  <a:cs typeface="Arial" panose="020B0604020202020204" pitchFamily="34" charset="0"/>
              </a:rPr>
              <a:t>）</a:t>
            </a:r>
            <a:endParaRPr lang="en-US" altLang="zh-CN" sz="2600" b="1" kern="0" dirty="0">
              <a:solidFill>
                <a:srgbClr val="660033"/>
              </a:solidFill>
              <a:latin typeface="幼圆" pitchFamily="49" charset="-122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929313" y="2143125"/>
            <a:ext cx="3929062" cy="1714500"/>
          </a:xfrm>
          <a:prstGeom prst="cloudCallout">
            <a:avLst>
              <a:gd name="adj1" fmla="val 40477"/>
              <a:gd name="adj2" fmla="val 36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800" b="1">
                <a:ea typeface="幼圆" pitchFamily="49" charset="-122"/>
              </a:rPr>
              <a:t>认识神需要神的灵</a:t>
            </a:r>
            <a:r>
              <a:rPr lang="en-US" altLang="zh-CN" sz="2800" b="1">
                <a:ea typeface="幼圆" pitchFamily="49" charset="-122"/>
              </a:rPr>
              <a:t>…</a:t>
            </a:r>
            <a:endParaRPr lang="zh-CN" altLang="en-US" sz="2800" b="1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319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在圣经里，认识神是一件大事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eaLnBrk="1" hangingPunct="1">
              <a:defRPr/>
            </a:pP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神盼望我们完全地认识祂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eaLnBrk="1" hangingPunct="1">
              <a:defRPr/>
            </a:pP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人所有的难处和悲剧都是因为不认识神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eaLnBrk="1" hangingPunct="1">
              <a:defRPr/>
            </a:pP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我们的存在、所是、追求和价值，都是联于认识神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eaLnBrk="1" hangingPunct="1">
              <a:defRPr/>
            </a:pP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我们能不能长得好、事奉得好，能不能成为教会的祝福，也是联于认识神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eaLnBrk="1" hangingPunct="1">
              <a:buFontTx/>
              <a:buNone/>
              <a:defRPr/>
            </a:pPr>
            <a:endParaRPr lang="zh-CN" altLang="zh-CN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4313" y="714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华康简魏碑" pitchFamily="65" charset="-122"/>
                <a:cs typeface="+mj-cs"/>
              </a:rPr>
              <a:t>认识神是一件大事</a:t>
            </a:r>
            <a:endParaRPr lang="zh-CN" altLang="en-US" sz="40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华康简魏碑" pitchFamily="65" charset="-122"/>
              <a:cs typeface="+mj-cs"/>
            </a:endParaRPr>
          </a:p>
        </p:txBody>
      </p:sp>
      <p:sp>
        <p:nvSpPr>
          <p:cNvPr id="5" name="Ribbon1Sharp"/>
          <p:cNvSpPr>
            <a:spLocks noEditPoints="1" noChangeArrowheads="1"/>
          </p:cNvSpPr>
          <p:nvPr/>
        </p:nvSpPr>
        <p:spPr bwMode="auto">
          <a:xfrm>
            <a:off x="7286625" y="214313"/>
            <a:ext cx="1584325" cy="1428750"/>
          </a:xfrm>
          <a:custGeom>
            <a:avLst/>
            <a:gdLst>
              <a:gd name="G0" fmla="+- 0 0 0"/>
              <a:gd name="G1" fmla="+- 3790 0 0"/>
              <a:gd name="G2" fmla="+- 3790 2700 0"/>
              <a:gd name="G3" fmla="+- 21600 0 G2"/>
              <a:gd name="G4" fmla="+- 21600 0 G1"/>
              <a:gd name="G5" fmla="+- 1475 0 0"/>
              <a:gd name="G6" fmla="+- 10800 0 1475"/>
              <a:gd name="G7" fmla="*/ 1475 2 1"/>
              <a:gd name="G8" fmla="+- 21600 0 G7"/>
              <a:gd name="G9" fmla="+- 10800 1475 0"/>
              <a:gd name="G10" fmla="+- 21600 0 1475"/>
              <a:gd name="T0" fmla="*/ 10800 w 21600"/>
              <a:gd name="T1" fmla="*/ 1475 h 21600"/>
              <a:gd name="T2" fmla="*/ 2700 w 21600"/>
              <a:gd name="T3" fmla="*/ 9325 h 21600"/>
              <a:gd name="T4" fmla="*/ 10800 w 21600"/>
              <a:gd name="T5" fmla="*/ 20125 h 21600"/>
              <a:gd name="T6" fmla="*/ 18900 w 21600"/>
              <a:gd name="T7" fmla="*/ 122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2 w 21600"/>
              <a:gd name="T13" fmla="*/ G5 h 21600"/>
              <a:gd name="T14" fmla="*/ G3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9325"/>
                </a:lnTo>
                <a:lnTo>
                  <a:pt x="0" y="18650"/>
                </a:lnTo>
                <a:lnTo>
                  <a:pt x="3790" y="18650"/>
                </a:lnTo>
                <a:lnTo>
                  <a:pt x="3790" y="20125"/>
                </a:lnTo>
                <a:lnTo>
                  <a:pt x="15110" y="20125"/>
                </a:lnTo>
                <a:lnTo>
                  <a:pt x="15110" y="21600"/>
                </a:lnTo>
                <a:lnTo>
                  <a:pt x="21600" y="21600"/>
                </a:lnTo>
                <a:lnTo>
                  <a:pt x="18900" y="12275"/>
                </a:lnTo>
                <a:lnTo>
                  <a:pt x="21600" y="2950"/>
                </a:lnTo>
                <a:lnTo>
                  <a:pt x="17810" y="2950"/>
                </a:lnTo>
                <a:lnTo>
                  <a:pt x="17810" y="1475"/>
                </a:lnTo>
                <a:lnTo>
                  <a:pt x="6490" y="1475"/>
                </a:lnTo>
                <a:lnTo>
                  <a:pt x="6490" y="0"/>
                </a:lnTo>
                <a:close/>
              </a:path>
              <a:path w="21600" h="21600" fill="none" extrusionOk="0">
                <a:moveTo>
                  <a:pt x="6490" y="1475"/>
                </a:moveTo>
                <a:lnTo>
                  <a:pt x="3790" y="1475"/>
                </a:lnTo>
                <a:lnTo>
                  <a:pt x="3790" y="18650"/>
                </a:lnTo>
              </a:path>
              <a:path w="21600" h="21600" fill="none" extrusionOk="0">
                <a:moveTo>
                  <a:pt x="6490" y="0"/>
                </a:moveTo>
                <a:lnTo>
                  <a:pt x="3790" y="1475"/>
                </a:lnTo>
              </a:path>
              <a:path w="21600" h="21600" fill="none" extrusionOk="0">
                <a:moveTo>
                  <a:pt x="17810" y="2950"/>
                </a:moveTo>
                <a:lnTo>
                  <a:pt x="15110" y="2950"/>
                </a:lnTo>
                <a:lnTo>
                  <a:pt x="15110" y="20125"/>
                </a:lnTo>
              </a:path>
              <a:path w="21600" h="21600" fill="none" extrusionOk="0">
                <a:moveTo>
                  <a:pt x="17810" y="1475"/>
                </a:moveTo>
                <a:lnTo>
                  <a:pt x="15110" y="2950"/>
                </a:ln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rgbClr val="660033"/>
                </a:solidFill>
                <a:latin typeface="Arial" panose="020B0604020202020204" pitchFamily="34" charset="0"/>
                <a:ea typeface="隶书" pitchFamily="49" charset="-122"/>
              </a:rPr>
              <a:t>小结</a:t>
            </a:r>
            <a:endParaRPr lang="zh-CN" altLang="en-US" sz="3600" b="1" dirty="0">
              <a:solidFill>
                <a:srgbClr val="660033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CDESIGNE</Template>
  <TotalTime>0</TotalTime>
  <Words>6763</Words>
  <Application>WPS 演示</Application>
  <PresentationFormat>全屏显示(4:3)</PresentationFormat>
  <Paragraphs>1061</Paragraphs>
  <Slides>44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62" baseType="lpstr">
      <vt:lpstr>Arial</vt:lpstr>
      <vt:lpstr>宋体</vt:lpstr>
      <vt:lpstr>Wingdings</vt:lpstr>
      <vt:lpstr>华文新魏</vt:lpstr>
      <vt:lpstr>幼圆</vt:lpstr>
      <vt:lpstr>黑体</vt:lpstr>
      <vt:lpstr>微软雅黑</vt:lpstr>
      <vt:lpstr>Arial Unicode MS</vt:lpstr>
      <vt:lpstr>楷体_GB2312</vt:lpstr>
      <vt:lpstr>新宋体</vt:lpstr>
      <vt:lpstr>仿宋_GB2312</vt:lpstr>
      <vt:lpstr>Arial</vt:lpstr>
      <vt:lpstr>华康简魏碑</vt:lpstr>
      <vt:lpstr>Tahoma</vt:lpstr>
      <vt:lpstr>仿宋</vt:lpstr>
      <vt:lpstr>隶书</vt:lpstr>
      <vt:lpstr>Modèle par défaut</vt:lpstr>
      <vt:lpstr>默认设计模板</vt:lpstr>
      <vt:lpstr>神经纶中的经营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认识神和神的旨意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Road in the countryside</dc:title>
  <dc:creator>www.powerpointstyles.com</dc:creator>
  <dc:description>Image credit to FreeDigitalPhotos.net</dc:description>
  <cp:lastModifiedBy>杨辉弟兄</cp:lastModifiedBy>
  <cp:revision>205</cp:revision>
  <dcterms:created xsi:type="dcterms:W3CDTF">2009-03-23T15:23:00Z</dcterms:created>
  <dcterms:modified xsi:type="dcterms:W3CDTF">2025-07-25T13:03:17Z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ACBFB1D8369B4F258E76364AC9F4BB42_13</vt:lpwstr>
  </property>
  <property fmtid="{D5CDD505-2E9C-101B-9397-08002B2CF9AE}" pid="3" name="KSOProductBuildVer">
    <vt:lpwstr>2052-12.1.0.21915</vt:lpwstr>
  </property>
</Properties>
</file>