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handoutMasterIdLst>
    <p:handoutMasterId r:id="rId27"/>
  </p:handoutMasterIdLst>
  <p:sldIdLst>
    <p:sldId id="256" r:id="rId4"/>
    <p:sldId id="377" r:id="rId6"/>
    <p:sldId id="376" r:id="rId7"/>
    <p:sldId id="329" r:id="rId8"/>
    <p:sldId id="370" r:id="rId9"/>
    <p:sldId id="354" r:id="rId10"/>
    <p:sldId id="355" r:id="rId11"/>
    <p:sldId id="356" r:id="rId12"/>
    <p:sldId id="378" r:id="rId13"/>
    <p:sldId id="379" r:id="rId14"/>
    <p:sldId id="366" r:id="rId15"/>
    <p:sldId id="367" r:id="rId16"/>
    <p:sldId id="381" r:id="rId17"/>
    <p:sldId id="368" r:id="rId18"/>
    <p:sldId id="369" r:id="rId19"/>
    <p:sldId id="353" r:id="rId20"/>
    <p:sldId id="371" r:id="rId21"/>
    <p:sldId id="372" r:id="rId22"/>
    <p:sldId id="373" r:id="rId23"/>
    <p:sldId id="374" r:id="rId24"/>
    <p:sldId id="375" r:id="rId25"/>
    <p:sldId id="382" r:id="rId2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74" userDrawn="1">
          <p15:clr>
            <a:srgbClr val="A4A3A4"/>
          </p15:clr>
        </p15:guide>
        <p15:guide id="2" pos="27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C7CD2"/>
    <a:srgbClr val="660033"/>
    <a:srgbClr val="FFFF00"/>
    <a:srgbClr val="7DD330"/>
    <a:srgbClr val="00CC00"/>
    <a:srgbClr val="99FF33"/>
    <a:srgbClr val="DCE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31" autoAdjust="0"/>
    <p:restoredTop sz="94973" autoAdjust="0"/>
  </p:normalViewPr>
  <p:slideViewPr>
    <p:cSldViewPr showGuides="1">
      <p:cViewPr varScale="1">
        <p:scale>
          <a:sx n="48" d="100"/>
          <a:sy n="48" d="100"/>
        </p:scale>
        <p:origin x="-67" y="-86"/>
      </p:cViewPr>
      <p:guideLst>
        <p:guide orient="horz" pos="2174"/>
        <p:guide pos="27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F3888-4C59-4398-A239-8EF732F5A49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CA188-E825-48C6-8B43-3C83F7C6F7BF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BBF0-940D-4CBF-A62C-719BBE69E1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0EE30-7F56-4831-91F7-C77286ECEE2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DE359-04C1-4BCA-9F8F-09D690A61B3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A8399-6913-4900-A17D-792FC418D1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07827-43C7-44EA-B7C0-130A3C735C5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2FEB-D78A-4B8E-B0E1-D097B4DC574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DABF9-5958-444D-AFC6-00AFB970763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8A090-6446-42E7-B316-BCEEF64C90C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92468-57D2-44A0-ADAE-D2AB14A09EA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8035925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zh-CN" b="1">
                <a:solidFill>
                  <a:schemeClr val="bg1"/>
                </a:solidFill>
                <a:ea typeface="SimSun" panose="02010600030101010101" pitchFamily="2" charset="-122"/>
              </a:rPr>
              <a:t>Page </a:t>
            </a:r>
            <a:fld id="{0085899F-5C20-41CF-A0AB-1973A271CC63}" type="slidenum">
              <a:rPr lang="fr-FR" altLang="zh-CN" b="1">
                <a:solidFill>
                  <a:schemeClr val="bg1"/>
                </a:solidFill>
                <a:ea typeface="SimSun" panose="02010600030101010101" pitchFamily="2" charset="-122"/>
              </a:rPr>
            </a:fld>
            <a:endParaRPr lang="fr-FR" altLang="zh-CN" b="1">
              <a:solidFill>
                <a:schemeClr val="bg1"/>
              </a:solidFill>
              <a:ea typeface="SimSun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68032449-0168-404C-84DB-0CB9AA710462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560" y="44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14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pic>
        <p:nvPicPr>
          <p:cNvPr id="7" name="图片 6" descr="62219cbbfb46d94381a8aba573e31cf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365" y="-635"/>
            <a:ext cx="6096635" cy="690308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44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（一）清除偶像</a:t>
            </a:r>
            <a:endParaRPr lang="zh-CN" altLang="en-US" sz="44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250571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zh-CN" sz="3200" dirty="0">
              <a:solidFill>
                <a:srgbClr val="0C7CD2"/>
              </a:solidFill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sz="3200" dirty="0">
                <a:solidFill>
                  <a:srgbClr val="0C7CD2"/>
                </a:solidFill>
                <a:sym typeface="+mn-ea"/>
              </a:rPr>
              <a:t>√ </a:t>
            </a:r>
            <a:r>
              <a:rPr lang="zh-CN" altLang="en-US" sz="3200" dirty="0">
                <a:sym typeface="+mn-ea"/>
              </a:rPr>
              <a:t>还要注意，不要故意去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参观游玩庙字</a:t>
            </a:r>
            <a:r>
              <a:rPr lang="zh-CN" altLang="en-US" sz="3200" dirty="0">
                <a:sym typeface="+mn-ea"/>
              </a:rPr>
              <a:t>，与他们接近，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算命卜卦、迷信顾忌</a:t>
            </a:r>
            <a:r>
              <a:rPr lang="zh-CN" altLang="en-US" sz="3200" dirty="0">
                <a:sym typeface="+mn-ea"/>
              </a:rPr>
              <a:t>，都是要脱离的。</a:t>
            </a: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u="sng" dirty="0">
              <a:sym typeface="+mn-ea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61565" y="4213225"/>
            <a:ext cx="4810760" cy="2061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 marL="0" lvl="1"/>
            <a:r>
              <a:rPr lang="zh-CN" altLang="en-US" sz="3200" b="1" dirty="0">
                <a:solidFill>
                  <a:srgbClr val="FF0000"/>
                </a:solidFill>
                <a:sym typeface="+mn-ea"/>
              </a:rPr>
              <a:t>我的神是忌邪的神！</a:t>
            </a:r>
            <a:r>
              <a:rPr lang="zh-CN" altLang="en-US" sz="3200" b="1" dirty="0">
                <a:solidFill>
                  <a:schemeClr val="tx2"/>
                </a:solidFill>
                <a:sym typeface="+mn-ea"/>
              </a:rPr>
              <a:t>神的儿女要非常认真地对待这件事。</a:t>
            </a:r>
            <a:endParaRPr lang="zh-CN" altLang="en-US" sz="3200" b="1" dirty="0">
              <a:solidFill>
                <a:schemeClr val="tx2"/>
              </a:solidFill>
              <a:sym typeface="+mn-ea"/>
            </a:endParaRPr>
          </a:p>
          <a:p>
            <a:endParaRPr lang="zh-CN" altLang="en-US" sz="3200" b="1" dirty="0">
              <a:solidFill>
                <a:schemeClr val="tx2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3200" dirty="0">
                <a:solidFill>
                  <a:schemeClr val="tx1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（二）清除污秽</a:t>
            </a:r>
            <a:endParaRPr lang="zh-CN" altLang="en-US" sz="3200" kern="0" dirty="0">
              <a:solidFill>
                <a:schemeClr val="tx1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244221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3200" b="1" dirty="0">
                <a:sym typeface="+mn-ea"/>
              </a:rPr>
              <a:t>行传十九章十九节：</a:t>
            </a:r>
            <a:r>
              <a:rPr lang="en-US" altLang="zh-CN" sz="3200" b="1" dirty="0">
                <a:sym typeface="+mn-ea"/>
              </a:rPr>
              <a:t>“</a:t>
            </a:r>
            <a:r>
              <a:rPr lang="zh-CN" altLang="en-US" sz="3200" b="1" dirty="0">
                <a:sym typeface="+mn-ea"/>
              </a:rPr>
              <a:t>平素</a:t>
            </a:r>
            <a:r>
              <a:rPr lang="zh-CN" altLang="en-US" sz="3200" b="1" dirty="0">
                <a:highlight>
                  <a:srgbClr val="FFFF00"/>
                </a:highlight>
                <a:sym typeface="+mn-ea"/>
              </a:rPr>
              <a:t>行邪术</a:t>
            </a:r>
            <a:r>
              <a:rPr lang="zh-CN" altLang="en-US" sz="3200" b="1" dirty="0">
                <a:sym typeface="+mn-ea"/>
              </a:rPr>
              <a:t>的，也有许多人把</a:t>
            </a:r>
            <a:r>
              <a:rPr lang="zh-CN" altLang="en-US" sz="3200" b="1" dirty="0">
                <a:highlight>
                  <a:srgbClr val="FFFF00"/>
                </a:highlight>
                <a:sym typeface="+mn-ea"/>
              </a:rPr>
              <a:t>书</a:t>
            </a:r>
            <a:r>
              <a:rPr lang="zh-CN" altLang="en-US" sz="3200" b="1" dirty="0">
                <a:sym typeface="+mn-ea"/>
              </a:rPr>
              <a:t>拿来，堆积在众人面前</a:t>
            </a:r>
            <a:r>
              <a:rPr lang="zh-CN" altLang="en-US" sz="3200" b="1" dirty="0">
                <a:highlight>
                  <a:srgbClr val="FFFF00"/>
                </a:highlight>
                <a:sym typeface="+mn-ea"/>
              </a:rPr>
              <a:t>焚烧</a:t>
            </a:r>
            <a:r>
              <a:rPr lang="zh-CN" altLang="en-US" sz="3200" b="1" dirty="0">
                <a:sym typeface="+mn-ea"/>
              </a:rPr>
              <a:t>；他们算计书价，便知道共合五万块钱。</a:t>
            </a:r>
            <a:r>
              <a:rPr lang="en-US" altLang="zh-CN" sz="3200" b="1" dirty="0">
                <a:sym typeface="+mn-ea"/>
              </a:rPr>
              <a:t>”</a:t>
            </a:r>
            <a:endParaRPr lang="en-US" altLang="zh-CN" sz="3200" b="1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dirty="0"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2570" y="4194175"/>
            <a:ext cx="8575040" cy="20300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sym typeface="+mn-ea"/>
              </a:rPr>
              <a:t>凡是</a:t>
            </a:r>
            <a:r>
              <a:rPr lang="zh-CN" altLang="en-US" sz="2800" b="1" dirty="0">
                <a:highlight>
                  <a:srgbClr val="FFFF00"/>
                </a:highlight>
                <a:sym typeface="+mn-ea"/>
              </a:rPr>
              <a:t>与拜偶像有关</a:t>
            </a:r>
            <a:r>
              <a:rPr lang="zh-CN" altLang="en-US" sz="2800" b="1" dirty="0">
                <a:sym typeface="+mn-ea"/>
              </a:rPr>
              <a:t>的邪污之物，像</a:t>
            </a:r>
            <a:r>
              <a:rPr lang="zh-CN" altLang="en-US" sz="2800" b="1" dirty="0">
                <a:highlight>
                  <a:srgbClr val="FFFF00"/>
                </a:highlight>
                <a:sym typeface="+mn-ea"/>
              </a:rPr>
              <a:t>算命占卜的书</a:t>
            </a:r>
            <a:r>
              <a:rPr lang="zh-CN" altLang="en-US" sz="2800" b="1" dirty="0">
                <a:sym typeface="+mn-ea"/>
              </a:rPr>
              <a:t>，</a:t>
            </a:r>
            <a:r>
              <a:rPr lang="zh-CN" altLang="en-US" sz="2800" b="1" dirty="0">
                <a:highlight>
                  <a:srgbClr val="FFFF00"/>
                </a:highlight>
                <a:sym typeface="+mn-ea"/>
              </a:rPr>
              <a:t>星座命运的书</a:t>
            </a:r>
            <a:r>
              <a:rPr lang="zh-CN" altLang="en-US" sz="2800" b="1" dirty="0">
                <a:sym typeface="+mn-ea"/>
              </a:rPr>
              <a:t>，最好是销毁或烧掉。各种的</a:t>
            </a:r>
            <a:r>
              <a:rPr lang="zh-CN" altLang="en-US" sz="2800" b="1" dirty="0">
                <a:highlight>
                  <a:srgbClr val="FFFF00"/>
                </a:highlight>
                <a:sym typeface="+mn-ea"/>
              </a:rPr>
              <a:t>赌具</a:t>
            </a:r>
            <a:r>
              <a:rPr lang="zh-CN" altLang="en-US" sz="2800" b="1" dirty="0">
                <a:sym typeface="+mn-ea"/>
              </a:rPr>
              <a:t>，</a:t>
            </a:r>
            <a:r>
              <a:rPr lang="zh-CN" altLang="en-US" sz="2800" b="1" dirty="0">
                <a:highlight>
                  <a:srgbClr val="FFFF00"/>
                </a:highlight>
                <a:sym typeface="+mn-ea"/>
              </a:rPr>
              <a:t>淫乱污秽的书画</a:t>
            </a:r>
            <a:r>
              <a:rPr lang="zh-CN" altLang="en-US" sz="2800" b="1" dirty="0">
                <a:sym typeface="+mn-ea"/>
              </a:rPr>
              <a:t>，也要毁掉。</a:t>
            </a:r>
            <a:endParaRPr lang="zh-CN" altLang="en-US" sz="2800" b="1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（三）了结亏欠</a:t>
            </a:r>
            <a:endParaRPr lang="zh-CN" altLang="en-US" sz="32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362902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b="1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3200" b="1" dirty="0">
                <a:sym typeface="+mn-ea"/>
              </a:rPr>
              <a:t>路加十九章八节：</a:t>
            </a:r>
            <a:r>
              <a:rPr lang="en-US" altLang="zh-CN" sz="3200" b="1" dirty="0">
                <a:sym typeface="+mn-ea"/>
              </a:rPr>
              <a:t>“</a:t>
            </a:r>
            <a:r>
              <a:rPr lang="zh-CN" altLang="en-US" sz="3200" b="1" dirty="0">
                <a:sym typeface="+mn-ea"/>
              </a:rPr>
              <a:t>撒该站着，对主说，主阿！我把所有的一半给穷人；我若讹诈了谁，就</a:t>
            </a:r>
            <a:r>
              <a:rPr lang="zh-CN" altLang="en-US" sz="3200" b="1" dirty="0">
                <a:highlight>
                  <a:srgbClr val="FFFF00"/>
                </a:highlight>
                <a:sym typeface="+mn-ea"/>
              </a:rPr>
              <a:t>还</a:t>
            </a:r>
            <a:r>
              <a:rPr lang="zh-CN" altLang="en-US" sz="3200" b="1" dirty="0">
                <a:sym typeface="+mn-ea"/>
              </a:rPr>
              <a:t>他四倍。</a:t>
            </a:r>
            <a:r>
              <a:rPr lang="en-US" altLang="zh-CN" sz="3200" b="1" dirty="0">
                <a:sym typeface="+mn-ea"/>
              </a:rPr>
              <a:t>” </a:t>
            </a:r>
            <a:r>
              <a:rPr lang="zh-CN" altLang="en-US" sz="3200" dirty="0">
                <a:sym typeface="+mn-ea"/>
              </a:rPr>
              <a:t>撒该一得救后就立刻了结对人的亏欠。</a:t>
            </a:r>
            <a:endParaRPr lang="zh-CN" altLang="en-US" sz="3200" dirty="0"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（三）了结亏欠</a:t>
            </a:r>
            <a:endParaRPr lang="zh-CN" altLang="en-US" sz="32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205549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noAutofit/>
          </a:bodyPr>
          <a:p>
            <a:pPr marL="0" lvl="1"/>
            <a:endParaRPr lang="zh-CN" altLang="en-US" sz="3200" dirty="0">
              <a:sym typeface="+mn-ea"/>
            </a:endParaRPr>
          </a:p>
          <a:p>
            <a:pPr marL="0" lvl="1"/>
            <a:r>
              <a:rPr lang="zh-CN" altLang="en-US" sz="3200" dirty="0">
                <a:sym typeface="+mn-ea"/>
              </a:rPr>
              <a:t>对人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财物</a:t>
            </a:r>
            <a:r>
              <a:rPr lang="zh-CN" altLang="en-US" sz="3200" dirty="0">
                <a:sym typeface="+mn-ea"/>
              </a:rPr>
              <a:t>上的亏欠，用不正当的方法得到的东西，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言语行为</a:t>
            </a:r>
            <a:r>
              <a:rPr lang="zh-CN" altLang="en-US" sz="3200" dirty="0">
                <a:sym typeface="+mn-ea"/>
              </a:rPr>
              <a:t>上有对不起人的地方，都要尽快对付。</a:t>
            </a: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dirty="0"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3789045"/>
            <a:ext cx="9085580" cy="22548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r>
              <a:rPr lang="zh-CN" altLang="en-US" sz="3200" dirty="0">
                <a:sym typeface="+mn-ea"/>
              </a:rPr>
              <a:t>在解决这些亏欠的时候，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要很有智慧</a:t>
            </a:r>
            <a:r>
              <a:rPr lang="zh-CN" altLang="en-US" sz="3200" dirty="0">
                <a:sym typeface="+mn-ea"/>
              </a:rPr>
              <a:t>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不引起波折，也不牵连别人</a:t>
            </a:r>
            <a:r>
              <a:rPr lang="zh-CN" altLang="en-US" sz="3200" dirty="0">
                <a:sym typeface="+mn-ea"/>
              </a:rPr>
              <a:t>，实在有难处的时候可以请有经验的弟兄姊妹帮助你，好叫自己和别人都得益处。</a:t>
            </a:r>
            <a:endParaRPr lang="zh-CN" altLang="en-US" sz="3200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（四）</a:t>
            </a:r>
            <a:r>
              <a:rPr lang="zh-CN" altLang="en-US" sz="3200" dirty="0">
                <a:sym typeface="+mn-ea"/>
              </a:rPr>
              <a:t>改变旧习</a:t>
            </a:r>
            <a:endParaRPr lang="zh-CN" altLang="en-US" sz="32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118935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3200" dirty="0">
                <a:sym typeface="+mn-ea"/>
              </a:rPr>
              <a:t>许多妨碍我们享受新生活的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旧习惯</a:t>
            </a:r>
            <a:r>
              <a:rPr lang="zh-CN" altLang="en-US" sz="3200" dirty="0">
                <a:sym typeface="+mn-ea"/>
              </a:rPr>
              <a:t>要改掉，比如：</a:t>
            </a:r>
            <a:endParaRPr lang="zh-CN" altLang="en-US" sz="3200" dirty="0"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75740" y="3284855"/>
            <a:ext cx="2305050" cy="1076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dirty="0">
                <a:sym typeface="+mn-ea"/>
              </a:rPr>
              <a:t>不分场合大声随便说话</a:t>
            </a:r>
            <a:endParaRPr lang="zh-CN" altLang="en-US" sz="3200" dirty="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315" y="3284855"/>
            <a:ext cx="1238250" cy="15684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/>
              <a:t>难听的口头禅</a:t>
            </a:r>
            <a:endParaRPr lang="zh-CN" altLang="en-US" sz="3200"/>
          </a:p>
        </p:txBody>
      </p:sp>
      <p:sp>
        <p:nvSpPr>
          <p:cNvPr id="7" name="文本框 6"/>
          <p:cNvSpPr txBox="1"/>
          <p:nvPr/>
        </p:nvSpPr>
        <p:spPr>
          <a:xfrm>
            <a:off x="1764030" y="4725035"/>
            <a:ext cx="1274445" cy="12026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r>
              <a:rPr lang="zh-CN" altLang="en-US" sz="3200" dirty="0">
                <a:sym typeface="+mn-ea"/>
              </a:rPr>
              <a:t>吸毒赌博</a:t>
            </a:r>
            <a:endParaRPr lang="zh-CN" altLang="en-US" sz="3200" dirty="0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4630" y="5223510"/>
            <a:ext cx="1238250" cy="1076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dirty="0">
                <a:sym typeface="+mn-ea"/>
              </a:rPr>
              <a:t>抽烟喝酒</a:t>
            </a:r>
            <a:endParaRPr lang="zh-CN" altLang="en-US" sz="3200" dirty="0"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72815" y="4580890"/>
            <a:ext cx="1600835" cy="2061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dirty="0">
                <a:highlight>
                  <a:srgbClr val="000000">
                    <a:alpha val="0"/>
                  </a:srgbClr>
                </a:highlight>
                <a:sym typeface="+mn-ea"/>
              </a:rPr>
              <a:t>异性之间举止言谈随便</a:t>
            </a:r>
            <a:endParaRPr lang="zh-CN" altLang="en-US" sz="3200" dirty="0">
              <a:highlight>
                <a:srgbClr val="000000">
                  <a:alpha val="0"/>
                </a:srgbClr>
              </a:highlight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140960" y="3284855"/>
            <a:ext cx="1238250" cy="2061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dirty="0">
                <a:sym typeface="+mn-ea"/>
              </a:rPr>
              <a:t>衣着暴露不得体</a:t>
            </a:r>
            <a:endParaRPr lang="zh-CN" altLang="en-US" sz="3200" dirty="0"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588125" y="4803140"/>
            <a:ext cx="1459230" cy="58356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p>
            <a:r>
              <a:rPr lang="zh-CN" altLang="en-US" sz="3200" dirty="0">
                <a:highlight>
                  <a:srgbClr val="000000">
                    <a:alpha val="0"/>
                  </a:srgbClr>
                </a:highlight>
                <a:sym typeface="+mn-ea"/>
              </a:rPr>
              <a:t>不守时</a:t>
            </a:r>
            <a:endParaRPr lang="zh-CN" altLang="en-US" sz="3200" dirty="0">
              <a:highlight>
                <a:srgbClr val="000000">
                  <a:alpha val="0"/>
                </a:srgbClr>
              </a:highlight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164070" y="3933190"/>
            <a:ext cx="1238250" cy="5835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dirty="0">
                <a:highlight>
                  <a:srgbClr val="000000">
                    <a:alpha val="0"/>
                  </a:srgbClr>
                </a:highlight>
                <a:sym typeface="+mn-ea"/>
              </a:rPr>
              <a:t>说谎</a:t>
            </a:r>
            <a:endParaRPr lang="zh-CN" altLang="en-US" sz="3200" dirty="0">
              <a:highlight>
                <a:srgbClr val="000000">
                  <a:alpha val="0"/>
                </a:srgbClr>
              </a:highlight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  <p:bldP spid="5" grpId="0" animBg="1"/>
      <p:bldP spid="5" grpId="1" animBg="1"/>
      <p:bldP spid="8" grpId="0" animBg="1"/>
      <p:bldP spid="8" grpId="1" animBg="1"/>
      <p:bldP spid="4" grpId="0" animBg="1"/>
      <p:bldP spid="4" grpId="1" animBg="1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40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总结</a:t>
            </a:r>
            <a:r>
              <a:rPr lang="en-US" altLang="zh-CN" sz="40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——</a:t>
            </a:r>
            <a:r>
              <a:rPr lang="zh-CN" altLang="en-US" sz="40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清理旧生活</a:t>
            </a:r>
            <a:endParaRPr lang="zh-CN" altLang="en-US" sz="40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11505" y="1252855"/>
            <a:ext cx="4799965" cy="103632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sz="3200" dirty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（一）清除</a:t>
            </a:r>
            <a:r>
              <a:rPr lang="zh-CN" altLang="en-US" sz="3200" dirty="0">
                <a:solidFill>
                  <a:schemeClr val="tx1"/>
                </a:solidFill>
                <a:effectLst/>
                <a:latin typeface="+mn-ea"/>
                <a:cs typeface="+mn-ea"/>
                <a:sym typeface="+mn-ea"/>
              </a:rPr>
              <a:t>偶像</a:t>
            </a:r>
            <a:endParaRPr lang="zh-CN" sz="2400" dirty="0">
              <a:solidFill>
                <a:schemeClr val="tx1"/>
              </a:solidFill>
              <a:latin typeface="+mn-ea"/>
              <a:cs typeface="+mn-ea"/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sz="2400" dirty="0">
                <a:solidFill>
                  <a:schemeClr val="tx1"/>
                </a:solidFill>
                <a:latin typeface="+mn-ea"/>
                <a:cs typeface="+mn-ea"/>
                <a:sym typeface="+mn-ea"/>
              </a:rPr>
              <a:t>   </a:t>
            </a:r>
            <a:endParaRPr lang="zh-CN" altLang="en-US" sz="2400" kern="0" dirty="0">
              <a:solidFill>
                <a:schemeClr val="tx1"/>
              </a:solidFill>
              <a:effectLst/>
              <a:latin typeface="+mn-ea"/>
              <a:cs typeface="+mn-ea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2140" y="2527935"/>
            <a:ext cx="4709160" cy="10458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pPr marL="0" lvl="1" algn="l">
              <a:lnSpc>
                <a:spcPct val="150000"/>
              </a:lnSpc>
              <a:buClrTx/>
              <a:buSzTx/>
              <a:buFont typeface="Wingdings" panose="05000000000000000000" charset="0"/>
              <a:buNone/>
            </a:pPr>
            <a:r>
              <a:rPr lang="en-US" altLang="zh-CN" dirty="0">
                <a:latin typeface="+mn-ea"/>
                <a:cs typeface="+mn-ea"/>
                <a:sym typeface="+mn-ea"/>
              </a:rPr>
              <a:t> </a:t>
            </a:r>
            <a:r>
              <a:rPr lang="zh-CN" sz="3200" dirty="0">
                <a:latin typeface="+mn-ea"/>
                <a:cs typeface="+mn-ea"/>
                <a:sym typeface="+mn-ea"/>
              </a:rPr>
              <a:t>（二）清除污秽</a:t>
            </a:r>
            <a:endParaRPr lang="zh-CN" sz="3200" dirty="0">
              <a:solidFill>
                <a:schemeClr val="tx1"/>
              </a:solidFill>
              <a:latin typeface="+mn-ea"/>
              <a:cs typeface="+mn-ea"/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dirty="0">
                <a:latin typeface="+mn-ea"/>
                <a:cs typeface="+mn-ea"/>
                <a:sym typeface="+mn-ea"/>
              </a:rPr>
              <a:t>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612140" y="3860800"/>
            <a:ext cx="4728210" cy="11068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sz="3200" dirty="0">
                <a:latin typeface="+mn-ea"/>
                <a:cs typeface="+mn-ea"/>
                <a:sym typeface="+mn-ea"/>
              </a:rPr>
              <a:t>（三）了结亏欠</a:t>
            </a:r>
            <a:endParaRPr lang="zh-CN" sz="3200" dirty="0">
              <a:solidFill>
                <a:schemeClr val="tx1"/>
              </a:solidFill>
              <a:latin typeface="+mn-ea"/>
              <a:cs typeface="+mn-ea"/>
              <a:sym typeface="+mn-ea"/>
            </a:endParaRPr>
          </a:p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11505" y="5229225"/>
            <a:ext cx="4728845" cy="11068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 marL="0" lvl="1" algn="l">
              <a:lnSpc>
                <a:spcPct val="150000"/>
              </a:lnSpc>
              <a:buClrTx/>
              <a:buSzTx/>
              <a:buFont typeface="Wingdings" panose="05000000000000000000" charset="0"/>
              <a:buNone/>
            </a:pPr>
            <a:r>
              <a:rPr lang="zh-CN" sz="3200" dirty="0">
                <a:latin typeface="+mn-ea"/>
                <a:cs typeface="+mn-ea"/>
                <a:sym typeface="+mn-ea"/>
              </a:rPr>
              <a:t>（四）改变旧习</a:t>
            </a:r>
            <a:endParaRPr lang="zh-CN" sz="3200" dirty="0">
              <a:solidFill>
                <a:schemeClr val="tx1"/>
              </a:solidFill>
              <a:latin typeface="+mn-ea"/>
              <a:cs typeface="+mn-ea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二</a:t>
            </a:r>
            <a:r>
              <a:rPr lang="en-US" altLang="zh-CN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全家得救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14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神应许全家得救</a:t>
            </a:r>
            <a:endParaRPr lang="zh-CN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" y="1544955"/>
            <a:ext cx="9117965" cy="1775460"/>
          </a:xfrm>
          <a:prstGeom prst="rect">
            <a:avLst/>
          </a:prstGeom>
          <a:solidFill>
            <a:schemeClr val="accent3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在圣经中，</a:t>
            </a:r>
            <a:r>
              <a:rPr lang="zh-CN" altLang="en-US" sz="3200">
                <a:highlight>
                  <a:srgbClr val="FFFF00"/>
                </a:highlight>
                <a:latin typeface="Arial" panose="020B0604020202020204" pitchFamily="34" charset="0"/>
                <a:ea typeface="Microsoft YaHei" panose="020B0503020204020204" charset="-122"/>
              </a:rPr>
              <a:t>神所给我们得救的应许，是以一个家当作单位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，而不是以一个个人当作单位。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 b="1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3717290"/>
            <a:ext cx="9097010" cy="2306955"/>
          </a:xfrm>
          <a:prstGeom prst="rect">
            <a:avLst/>
          </a:prstGeom>
          <a:gradFill>
            <a:gsLst>
              <a:gs pos="50000">
                <a:schemeClr val="accent3"/>
              </a:gs>
              <a:gs pos="0">
                <a:schemeClr val="accent3">
                  <a:lumMod val="25000"/>
                  <a:lumOff val="75000"/>
                </a:schemeClr>
              </a:gs>
              <a:gs pos="100000">
                <a:schemeClr val="accent3">
                  <a:lumMod val="85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3200">
                <a:ea typeface="Microsoft YaHei" panose="020B0503020204020204" charset="-122"/>
                <a:sym typeface="+mn-ea"/>
              </a:rPr>
              <a:t>圣经中第一次出现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“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家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”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这个字，就与救恩有关。</a:t>
            </a:r>
            <a:r>
              <a:rPr lang="zh-CN" altLang="en-US" sz="3200" b="1">
                <a:ea typeface="Microsoft YaHei" panose="020B0503020204020204" charset="-122"/>
                <a:sym typeface="+mn-ea"/>
              </a:rPr>
              <a:t>创七</a:t>
            </a:r>
            <a:r>
              <a:rPr lang="en-US" altLang="zh-CN" sz="3200" b="1">
                <a:ea typeface="Microsoft YaHei" panose="020B0503020204020204" charset="-122"/>
                <a:sym typeface="+mn-ea"/>
              </a:rPr>
              <a:t>1 </a:t>
            </a:r>
            <a:r>
              <a:rPr lang="zh-CN" altLang="en-US" sz="3200" b="1">
                <a:ea typeface="Microsoft YaHei" panose="020B0503020204020204" charset="-122"/>
                <a:sym typeface="+mn-ea"/>
              </a:rPr>
              <a:t>耶和华对挪亚说：</a:t>
            </a:r>
            <a:r>
              <a:rPr lang="en-US" altLang="zh-CN" sz="3200" b="1">
                <a:ea typeface="Microsoft YaHei" panose="020B0503020204020204" charset="-122"/>
                <a:sym typeface="+mn-ea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ea typeface="Microsoft YaHei" panose="020B0503020204020204" charset="-122"/>
                <a:sym typeface="+mn-ea"/>
              </a:rPr>
              <a:t>你和你的全家都要进入方舟</a:t>
            </a:r>
            <a:r>
              <a:rPr lang="zh-CN" altLang="en-US" sz="3200" b="1">
                <a:ea typeface="Microsoft YaHei" panose="020B0503020204020204" charset="-122"/>
                <a:sym typeface="+mn-ea"/>
              </a:rPr>
              <a:t>，因为在这世代中，我见你在我面前是义人。</a:t>
            </a:r>
            <a:r>
              <a:rPr lang="en-US" altLang="zh-CN" sz="3200" b="1">
                <a:ea typeface="Microsoft YaHei" panose="020B0503020204020204" charset="-122"/>
                <a:sym typeface="+mn-ea"/>
              </a:rPr>
              <a:t>”</a:t>
            </a:r>
            <a:endParaRPr lang="en-US" altLang="zh-CN" sz="3200"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  <p:bldP spid="5" grpId="0" bldLvl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  <a:sym typeface="+mn-ea"/>
              </a:rPr>
              <a:t>圣经中</a:t>
            </a:r>
            <a:r>
              <a:rPr lang="zh-CN" altLang="en-US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全家得救的例子</a:t>
            </a:r>
            <a:endParaRPr lang="zh-CN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" y="1231265"/>
            <a:ext cx="4816475" cy="113665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0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旧约中有</a:t>
            </a:r>
            <a:r>
              <a:rPr lang="zh-CN" altLang="en-US" sz="3200" b="1">
                <a:latin typeface="Arial" panose="020B0604020202020204" pitchFamily="34" charset="0"/>
                <a:ea typeface="Microsoft YaHei" panose="020B0503020204020204" charset="-122"/>
              </a:rPr>
              <a:t>挪亚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一家，妓女</a:t>
            </a:r>
            <a:r>
              <a:rPr lang="zh-CN" altLang="en-US" sz="3200" b="1">
                <a:latin typeface="Arial" panose="020B0604020202020204" pitchFamily="34" charset="0"/>
                <a:ea typeface="Microsoft YaHei" panose="020B0503020204020204" charset="-122"/>
              </a:rPr>
              <a:t>喇合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一家（书二</a:t>
            </a:r>
            <a:r>
              <a:rPr lang="en-US" altLang="zh-CN" sz="3200">
                <a:latin typeface="Arial" panose="020B0604020202020204" pitchFamily="34" charset="0"/>
                <a:ea typeface="Microsoft YaHei" panose="020B0503020204020204" charset="-122"/>
              </a:rPr>
              <a:t>18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）等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0" y="3165475"/>
            <a:ext cx="4137025" cy="15684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>
                <a:ea typeface="Microsoft YaHei" panose="020B0503020204020204" charset="-122"/>
                <a:sym typeface="+mn-ea"/>
              </a:rPr>
              <a:t>新约中有</a:t>
            </a:r>
            <a:r>
              <a:rPr lang="zh-CN" altLang="en-US" sz="3200" b="1">
                <a:ea typeface="Microsoft YaHei" panose="020B0503020204020204" charset="-122"/>
                <a:sym typeface="+mn-ea"/>
              </a:rPr>
              <a:t>哥尼流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一家（徒十一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14 </a:t>
            </a:r>
            <a:r>
              <a:rPr lang="zh-CN" altLang="en-US" sz="3200" u="sng">
                <a:ea typeface="Microsoft YaHei" panose="020B0503020204020204" charset="-122"/>
                <a:sym typeface="+mn-ea"/>
              </a:rPr>
              <a:t>全家得救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。）</a:t>
            </a:r>
            <a:endParaRPr lang="zh-CN" altLang="en-US" sz="3200">
              <a:ea typeface="Microsoft YaHei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11955" y="2708910"/>
            <a:ext cx="4738370" cy="11861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r>
              <a:rPr lang="zh-CN" altLang="en-US" sz="3200" b="1">
                <a:ea typeface="Microsoft YaHei" panose="020B0503020204020204" charset="-122"/>
                <a:sym typeface="+mn-ea"/>
              </a:rPr>
              <a:t>吕底亚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一家（徒十六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15 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她和</a:t>
            </a:r>
            <a:r>
              <a:rPr lang="zh-CN" altLang="en-US" sz="3200" u="sng">
                <a:ea typeface="Microsoft YaHei" panose="020B0503020204020204" charset="-122"/>
                <a:sym typeface="+mn-ea"/>
              </a:rPr>
              <a:t>她一家既领了洗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）</a:t>
            </a:r>
            <a:endParaRPr lang="zh-CN" altLang="en-US" sz="3200">
              <a:ea typeface="Microsoft YaHei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00270" y="1341120"/>
            <a:ext cx="4358640" cy="1076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b="1">
                <a:ea typeface="Microsoft YaHei" panose="020B0503020204020204" charset="-122"/>
                <a:sym typeface="+mn-ea"/>
              </a:rPr>
              <a:t>禁卒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一家（徒十六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31 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你和</a:t>
            </a:r>
            <a:r>
              <a:rPr lang="zh-CN" altLang="en-US" sz="3200" u="sng">
                <a:ea typeface="Microsoft YaHei" panose="020B0503020204020204" charset="-122"/>
                <a:sym typeface="+mn-ea"/>
              </a:rPr>
              <a:t>你一家都必得救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。）</a:t>
            </a:r>
            <a:endParaRPr lang="zh-CN" altLang="en-US" sz="3200">
              <a:ea typeface="Microsoft YaHei" panose="020B0503020204020204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20920" y="5121275"/>
            <a:ext cx="4215130" cy="1076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b="1">
                <a:ea typeface="Microsoft YaHei" panose="020B0503020204020204" charset="-122"/>
                <a:sym typeface="+mn-ea"/>
              </a:rPr>
              <a:t>基利司布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一家（徒十八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8</a:t>
            </a:r>
            <a:r>
              <a:rPr lang="zh-CN" altLang="en-US" sz="3200" u="sng">
                <a:ea typeface="Microsoft YaHei" panose="020B0503020204020204" charset="-122"/>
                <a:sym typeface="+mn-ea"/>
              </a:rPr>
              <a:t>全家都信了主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）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164965" y="4004945"/>
            <a:ext cx="4959350" cy="1076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b="1">
                <a:ea typeface="Microsoft YaHei" panose="020B0503020204020204" charset="-122"/>
                <a:sym typeface="+mn-ea"/>
              </a:rPr>
              <a:t>大臣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一家（约四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53 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他自己和</a:t>
            </a:r>
            <a:r>
              <a:rPr lang="zh-CN" altLang="en-US" sz="3200" u="sng">
                <a:ea typeface="Microsoft YaHei" panose="020B0503020204020204" charset="-122"/>
                <a:sym typeface="+mn-ea"/>
              </a:rPr>
              <a:t>全家就都信了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）</a:t>
            </a:r>
            <a:endParaRPr lang="zh-CN" altLang="en-US" sz="3200">
              <a:ea typeface="Microsoft YaHei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0" y="4928870"/>
            <a:ext cx="4601845" cy="1758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r>
              <a:rPr lang="zh-CN" altLang="en-US" sz="3200" b="1">
                <a:ea typeface="Microsoft YaHei" panose="020B0503020204020204" charset="-122"/>
                <a:sym typeface="+mn-ea"/>
              </a:rPr>
              <a:t>司提反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一家（林前十六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15</a:t>
            </a:r>
            <a:r>
              <a:rPr lang="zh-CN" altLang="en-US" sz="3200" u="sng">
                <a:ea typeface="Microsoft YaHei" panose="020B0503020204020204" charset="-122"/>
                <a:sym typeface="+mn-ea"/>
              </a:rPr>
              <a:t>司提反一家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是亚该亚初结的果子）</a:t>
            </a:r>
            <a:endParaRPr lang="zh-CN" altLang="en-US" sz="3200">
              <a:ea typeface="Microsoft YaHei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  <p:bldP spid="4" grpId="0" animBg="1"/>
      <p:bldP spid="4" grpId="1" animBg="1"/>
      <p:bldP spid="9" grpId="0" bldLvl="0" animBg="1"/>
      <p:bldP spid="9" grpId="1" animBg="1"/>
      <p:bldP spid="5" grpId="0" bldLvl="0" animBg="1"/>
      <p:bldP spid="5" grpId="1" animBg="1"/>
      <p:bldP spid="6" grpId="0" bldLvl="0" animBg="1"/>
      <p:bldP spid="6" grpId="1" animBg="1"/>
      <p:bldP spid="7" grpId="0" bldLvl="0" animBg="1"/>
      <p:bldP spid="7" grpId="1" animBg="1"/>
      <p:bldP spid="8" grpId="0" bldLvl="0" animBg="1"/>
      <p:bldP spid="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神救恩的单位是</a:t>
            </a:r>
            <a:r>
              <a:rPr lang="en-US" altLang="zh-CN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“</a:t>
            </a:r>
            <a:r>
              <a:rPr lang="zh-CN" altLang="en-US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家</a:t>
            </a:r>
            <a:r>
              <a:rPr lang="en-US" altLang="zh-CN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”</a:t>
            </a:r>
            <a:endParaRPr lang="en-US" altLang="zh-CN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" y="1341120"/>
            <a:ext cx="9117965" cy="2088515"/>
          </a:xfrm>
          <a:prstGeom prst="rect">
            <a:avLst/>
          </a:prstGeom>
          <a:solidFill>
            <a:schemeClr val="accent3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50000"/>
              </a:lnSpc>
            </a:pPr>
            <a:r>
              <a:rPr lang="zh-CN" altLang="en-US" sz="2400">
                <a:latin typeface="Arial" panose="020B0604020202020204" pitchFamily="34" charset="0"/>
                <a:ea typeface="Microsoft YaHei" panose="020B0503020204020204" charset="-122"/>
              </a:rPr>
              <a:t>在使徒行传十六章，禁卒问使徒们关于得救的事，他所问的是，他个人当怎样行才可以得救，但使徒们所答的，不仅是关于他个人，而是说：</a:t>
            </a:r>
            <a:r>
              <a:rPr lang="en-US" altLang="zh-CN" sz="2400" b="1">
                <a:latin typeface="Arial" panose="020B0604020202020204" pitchFamily="34" charset="0"/>
                <a:ea typeface="Microsoft YaHei" panose="020B0503020204020204" charset="-122"/>
              </a:rPr>
              <a:t>“</a:t>
            </a:r>
            <a:r>
              <a:rPr lang="zh-CN" altLang="en-US" sz="2400" b="1">
                <a:latin typeface="Arial" panose="020B0604020202020204" pitchFamily="34" charset="0"/>
                <a:ea typeface="Microsoft YaHei" panose="020B0503020204020204" charset="-122"/>
              </a:rPr>
              <a:t>当信主耶稣，你和你</a:t>
            </a:r>
            <a:r>
              <a:rPr lang="zh-CN" altLang="en-US" sz="2400" b="1">
                <a:highlight>
                  <a:srgbClr val="FFFF00"/>
                </a:highlight>
                <a:latin typeface="Arial" panose="020B0604020202020204" pitchFamily="34" charset="0"/>
                <a:ea typeface="Microsoft YaHei" panose="020B0503020204020204" charset="-122"/>
              </a:rPr>
              <a:t>一家都必得救</a:t>
            </a:r>
            <a:r>
              <a:rPr lang="zh-CN" altLang="en-US" sz="2400" b="1">
                <a:latin typeface="Arial" panose="020B0604020202020204" pitchFamily="34" charset="0"/>
                <a:ea typeface="Microsoft YaHei" panose="020B0503020204020204" charset="-122"/>
              </a:rPr>
              <a:t>。</a:t>
            </a:r>
            <a:r>
              <a:rPr lang="en-US" altLang="zh-CN" sz="2400" b="1">
                <a:latin typeface="Arial" panose="020B0604020202020204" pitchFamily="34" charset="0"/>
                <a:ea typeface="Microsoft YaHei" panose="020B0503020204020204" charset="-122"/>
              </a:rPr>
              <a:t>”</a:t>
            </a:r>
            <a:endParaRPr lang="zh-CN" altLang="en-US" sz="2400" u="sng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-35560" y="4004945"/>
            <a:ext cx="9145905" cy="2061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>
                <a:ea typeface="Microsoft YaHei" panose="020B0503020204020204" charset="-122"/>
                <a:sym typeface="+mn-ea"/>
              </a:rPr>
              <a:t>使徒们是代表神，提醒我们：</a:t>
            </a:r>
            <a:r>
              <a:rPr lang="zh-CN" altLang="en-US" sz="3200">
                <a:highlight>
                  <a:srgbClr val="FFFF00"/>
                </a:highlight>
                <a:ea typeface="Microsoft YaHei" panose="020B0503020204020204" charset="-122"/>
                <a:sym typeface="+mn-ea"/>
              </a:rPr>
              <a:t>不要只关心个人的得救，神救恩的单位是家，不是一个人一个人得救，而是一个家一个家得救。</a:t>
            </a:r>
            <a:endParaRPr lang="zh-CN" altLang="en-US" sz="3200">
              <a:highlight>
                <a:srgbClr val="FFFF00"/>
              </a:highlight>
              <a:latin typeface="Arial" panose="020B0604020202020204" pitchFamily="34" charset="0"/>
              <a:ea typeface="Microsoft YaHei" panose="020B0503020204020204" charset="-122"/>
            </a:endParaRPr>
          </a:p>
          <a:p>
            <a:endParaRPr lang="zh-CN" altLang="en-US" sz="3200">
              <a:highlight>
                <a:srgbClr val="FFFF00"/>
              </a:highlight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  <p:bldP spid="4" grpId="0" bldLvl="0" animBg="1"/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14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pic>
        <p:nvPicPr>
          <p:cNvPr id="3" name="图片 2" descr="45c7d5127014e38613485f7dfcae03b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360" y="635"/>
            <a:ext cx="8282940" cy="690499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全家得救的结果</a:t>
            </a:r>
            <a:r>
              <a:rPr lang="en-US" altLang="zh-CN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——</a:t>
            </a:r>
            <a:r>
              <a:rPr lang="zh-CN" altLang="en-US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家打开</a:t>
            </a:r>
            <a:r>
              <a:rPr lang="en-US" altLang="zh-CN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 </a:t>
            </a:r>
            <a:r>
              <a:rPr lang="zh-CN" altLang="en-US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接待人</a:t>
            </a:r>
            <a:r>
              <a:rPr lang="en-US" altLang="zh-CN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 </a:t>
            </a:r>
            <a:r>
              <a:rPr lang="zh-CN" altLang="en-US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  <a:cs typeface="+mj-cs"/>
              </a:rPr>
              <a:t>事奉神</a:t>
            </a:r>
            <a:endParaRPr lang="zh-CN" altLang="en-US" sz="3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" y="1544955"/>
            <a:ext cx="9117965" cy="2541270"/>
          </a:xfrm>
          <a:prstGeom prst="rect">
            <a:avLst/>
          </a:prstGeom>
          <a:solidFill>
            <a:schemeClr val="accent3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圣经中讲到一个例子：耶稣对撒该说：</a:t>
            </a:r>
            <a:r>
              <a:rPr lang="en-US" altLang="zh-CN" sz="3200">
                <a:latin typeface="Arial" panose="020B0604020202020204" pitchFamily="34" charset="0"/>
                <a:ea typeface="Microsoft YaHei" panose="020B0503020204020204" charset="-122"/>
              </a:rPr>
              <a:t>“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今天我必住在你家里。</a:t>
            </a:r>
            <a:r>
              <a:rPr lang="en-US" altLang="zh-CN" sz="3200">
                <a:latin typeface="Arial" panose="020B0604020202020204" pitchFamily="34" charset="0"/>
                <a:ea typeface="Microsoft YaHei" panose="020B0503020204020204" charset="-122"/>
              </a:rPr>
              <a:t>”</a:t>
            </a:r>
            <a:r>
              <a:rPr lang="zh-CN" altLang="en-US" sz="3200">
                <a:highlight>
                  <a:srgbClr val="FFFF00"/>
                </a:highlight>
                <a:latin typeface="Arial" panose="020B0604020202020204" pitchFamily="34" charset="0"/>
                <a:ea typeface="Microsoft YaHei" panose="020B0503020204020204" charset="-122"/>
              </a:rPr>
              <a:t>撒该得救以后，他就欢欢喜喜地把家打开，接待耶稣</a:t>
            </a:r>
            <a:r>
              <a:rPr lang="en-US" altLang="zh-CN" sz="3200">
                <a:highlight>
                  <a:srgbClr val="FFFF00"/>
                </a:highlight>
                <a:latin typeface="Arial" panose="020B0604020202020204" pitchFamily="34" charset="0"/>
                <a:ea typeface="Microsoft YaHei" panose="020B0503020204020204" charset="-122"/>
              </a:rPr>
              <a:t> </a:t>
            </a:r>
            <a:r>
              <a:rPr lang="en-US" altLang="zh-CN" sz="3200">
                <a:latin typeface="Arial" panose="020B0604020202020204" pitchFamily="34" charset="0"/>
                <a:ea typeface="Microsoft YaHei" panose="020B0503020204020204" charset="-122"/>
              </a:rPr>
              <a:t>(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路十九</a:t>
            </a:r>
            <a:r>
              <a:rPr lang="en-US" altLang="zh-CN" sz="3200">
                <a:latin typeface="Arial" panose="020B0604020202020204" pitchFamily="34" charset="0"/>
                <a:ea typeface="Microsoft YaHei" panose="020B0503020204020204" charset="-122"/>
              </a:rPr>
              <a:t>5-6 )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20" y="4477385"/>
            <a:ext cx="9117965" cy="20612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r>
              <a:rPr lang="zh-CN" altLang="en-US" sz="3200" b="1">
                <a:ea typeface="Microsoft YaHei" panose="020B0503020204020204" charset="-122"/>
                <a:sym typeface="+mn-ea"/>
              </a:rPr>
              <a:t>全家得救最美的就是家打开、接待人、侍奉神。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愿我们都有约书亚的心志：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“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至于我和我家，我们必定事奉耶和华（书二四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15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）。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”</a:t>
            </a:r>
            <a:endParaRPr lang="en-US" altLang="zh-CN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endParaRPr lang="en-US" altLang="zh-CN" sz="3200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en-US" altLang="zh-CN" sz="4000">
                <a:solidFill>
                  <a:schemeClr val="bg1"/>
                </a:solidFill>
                <a:ea typeface="Microsoft YaHei" panose="020B0503020204020204" charset="-122"/>
                <a:sym typeface="+mn-ea"/>
              </a:rPr>
              <a:t> </a:t>
            </a:r>
            <a:r>
              <a:rPr lang="zh-CN" altLang="en-US" sz="4000">
                <a:solidFill>
                  <a:schemeClr val="bg1"/>
                </a:solidFill>
                <a:ea typeface="Microsoft YaHei" panose="020B0503020204020204" charset="-122"/>
                <a:sym typeface="+mn-ea"/>
              </a:rPr>
              <a:t>抓住全家得救的应许</a:t>
            </a:r>
            <a:endParaRPr lang="zh-CN" altLang="en-US" sz="40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Microsoft YaHei" panose="020B0503020204020204" charset="-122"/>
              <a:cs typeface="+mj-cs"/>
              <a:sym typeface="+mn-ea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" y="1544955"/>
            <a:ext cx="9117965" cy="4398010"/>
          </a:xfrm>
          <a:prstGeom prst="rect">
            <a:avLst/>
          </a:prstGeom>
          <a:solidFill>
            <a:schemeClr val="accent3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全家的得救，是一个最大的原则。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我们一个人得救，全家就得救。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在这一件事上，我们</a:t>
            </a:r>
            <a:r>
              <a:rPr lang="zh-CN" altLang="en-US" sz="3200">
                <a:highlight>
                  <a:srgbClr val="FFFF00"/>
                </a:highlight>
                <a:latin typeface="Arial" panose="020B0604020202020204" pitchFamily="34" charset="0"/>
                <a:ea typeface="Microsoft YaHei" panose="020B0503020204020204" charset="-122"/>
              </a:rPr>
              <a:t>在神面前总得站住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，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然后我们那一个</a:t>
            </a:r>
            <a:r>
              <a:rPr lang="zh-CN" altLang="en-US" sz="3200">
                <a:highlight>
                  <a:srgbClr val="FFFF00"/>
                </a:highlight>
                <a:latin typeface="Arial" panose="020B0604020202020204" pitchFamily="34" charset="0"/>
                <a:ea typeface="Microsoft YaHei" panose="020B0503020204020204" charset="-122"/>
              </a:rPr>
              <a:t>家在神面前就改变</a:t>
            </a: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>
                <a:latin typeface="Arial" panose="020B0604020202020204" pitchFamily="34" charset="0"/>
                <a:ea typeface="Microsoft YaHei" panose="020B0503020204020204" charset="-122"/>
              </a:rPr>
              <a:t>盼望我们注意这一个，这是特别蒙福的。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 b="1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sz="4000">
                <a:solidFill>
                  <a:schemeClr val="bg1"/>
                </a:solidFill>
                <a:ea typeface="Microsoft YaHei" panose="020B0503020204020204" charset="-122"/>
                <a:sym typeface="+mn-ea"/>
              </a:rPr>
              <a:t>跟家人传福音，为家人祷告</a:t>
            </a:r>
            <a:endParaRPr lang="zh-CN" sz="40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Microsoft YaHei" panose="020B0503020204020204" charset="-122"/>
              <a:cs typeface="+mj-cs"/>
              <a:sym typeface="+mn-ea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" y="1544955"/>
            <a:ext cx="9117965" cy="3282315"/>
          </a:xfrm>
          <a:prstGeom prst="rect">
            <a:avLst/>
          </a:prstGeom>
          <a:solidFill>
            <a:schemeClr val="accent3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>
              <a:lnSpc>
                <a:spcPct val="150000"/>
              </a:lnSpc>
            </a:pPr>
            <a:r>
              <a:rPr lang="zh-CN" altLang="en-US" sz="3200">
                <a:ea typeface="Microsoft YaHei" panose="020B0503020204020204" charset="-122"/>
                <a:sym typeface="+mn-ea"/>
              </a:rPr>
              <a:t>所以，我们要</a:t>
            </a:r>
            <a:r>
              <a:rPr lang="zh-CN" altLang="en-US" sz="3200">
                <a:highlight>
                  <a:srgbClr val="FFFF00"/>
                </a:highlight>
                <a:ea typeface="Microsoft YaHei" panose="020B0503020204020204" charset="-122"/>
                <a:sym typeface="+mn-ea"/>
              </a:rPr>
              <a:t>向家人传福音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，并且持续</a:t>
            </a:r>
            <a:r>
              <a:rPr lang="zh-CN" altLang="en-US" sz="3200">
                <a:highlight>
                  <a:srgbClr val="FFFF00"/>
                </a:highlight>
                <a:ea typeface="Microsoft YaHei" panose="020B0503020204020204" charset="-122"/>
                <a:sym typeface="+mn-ea"/>
              </a:rPr>
              <a:t>为他们祷告。</a:t>
            </a:r>
            <a:endParaRPr lang="zh-CN" altLang="en-US" sz="3200">
              <a:highlight>
                <a:srgbClr val="FFFF00"/>
              </a:highlight>
              <a:ea typeface="Microsoft YaHei" panose="020B0503020204020204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3200">
                <a:ea typeface="Microsoft YaHei" panose="020B0503020204020204" charset="-122"/>
                <a:sym typeface="+mn-ea"/>
              </a:rPr>
              <a:t>要抓住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“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一人得救，全家得救</a:t>
            </a:r>
            <a:r>
              <a:rPr lang="en-US" altLang="zh-CN" sz="3200">
                <a:ea typeface="Microsoft YaHei" panose="020B0503020204020204" charset="-122"/>
                <a:sym typeface="+mn-ea"/>
              </a:rPr>
              <a:t>”</a:t>
            </a:r>
            <a:r>
              <a:rPr lang="zh-CN" altLang="en-US" sz="3200">
                <a:ea typeface="Microsoft YaHei" panose="020B0503020204020204" charset="-122"/>
                <a:sym typeface="+mn-ea"/>
              </a:rPr>
              <a:t>这个宝贵的应许，带人全家得救，这才是给他们最美最有价值的祝福。</a:t>
            </a: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3200">
              <a:latin typeface="Arial" panose="020B0604020202020204" pitchFamily="34" charset="0"/>
              <a:ea typeface="Microsoft YaHei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560" y="44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234251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67150"/>
            <a:ext cx="9144000" cy="276288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清理旧生活和全家得救</a:t>
            </a:r>
            <a:br>
              <a:rPr lang="zh-CN" altLang="en-US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（得救后首要的两件事）</a:t>
            </a:r>
            <a:endParaRPr lang="zh-CN" altLang="en-US" sz="54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14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提纲挈领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95605" y="1045845"/>
            <a:ext cx="8387715" cy="213106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一</a:t>
            </a:r>
            <a:r>
              <a:rPr lang="en-US" altLang="zh-CN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清理旧生活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（一）为什么要清理旧生活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（二）哪些是旧生活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96240" y="3530600"/>
            <a:ext cx="8352155" cy="26644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pPr lvl="1" indent="0">
              <a:lnSpc>
                <a:spcPct val="10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二</a:t>
            </a:r>
            <a:r>
              <a:rPr lang="en-US" altLang="zh-CN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全家得救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（一）全家得救的重要性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（二）圣经中的榜样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>
              <a:lnSpc>
                <a:spcPct val="10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（三）全家得救的结果</a:t>
            </a:r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endParaRPr lang="zh-CN" altLang="en-US" sz="40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SimSun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560" y="4405313"/>
            <a:ext cx="9144000" cy="1809750"/>
          </a:xfrm>
        </p:spPr>
        <p:txBody>
          <a:bodyPr/>
          <a:lstStyle/>
          <a:p>
            <a:pPr eaLnBrk="1" hangingPunct="1">
              <a:defRPr/>
            </a:pPr>
            <a:r>
              <a:rPr lang="zh-CN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一</a:t>
            </a:r>
            <a:r>
              <a:rPr lang="en-US" altLang="zh-CN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清理旧生活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14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0320" y="70485"/>
            <a:ext cx="842391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1" indent="0">
              <a:lnSpc>
                <a:spcPct val="90000"/>
              </a:lnSpc>
              <a:buNone/>
            </a:pP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清理旧生活的原因</a:t>
            </a:r>
            <a:r>
              <a:rPr lang="en-US" altLang="zh-CN" sz="40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——</a:t>
            </a:r>
            <a:endParaRPr lang="en-US" altLang="zh-CN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146175"/>
            <a:ext cx="9126855" cy="420052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lvl="1" indent="0" algn="l">
              <a:lnSpc>
                <a:spcPct val="150000"/>
              </a:lnSpc>
              <a:buNone/>
            </a:pPr>
            <a:endParaRPr lang="zh-CN" altLang="en-US" sz="32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1" indent="0" algn="l">
              <a:lnSpc>
                <a:spcPct val="150000"/>
              </a:lnSpc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以弗所四章十七至二十四节：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“...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你们行事，不要再像外邦人存虚妄的心行事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...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要</a:t>
            </a:r>
            <a:r>
              <a:rPr lang="zh-CN" altLang="en-US" sz="3200" dirty="0"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脱去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你们</a:t>
            </a:r>
            <a:r>
              <a:rPr lang="zh-CN" altLang="en-US" sz="3200" dirty="0"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从前行为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上的</a:t>
            </a:r>
            <a:r>
              <a:rPr lang="zh-CN" altLang="en-US" sz="3200" dirty="0"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旧人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...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又要将你们的心志改换一新；并且穿上新人</a:t>
            </a:r>
            <a:r>
              <a:rPr lang="en-US" altLang="zh-CN" sz="3200" dirty="0"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...”</a:t>
            </a: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2" name="矩形 37891"/>
          <p:cNvSpPr/>
          <p:nvPr/>
        </p:nvSpPr>
        <p:spPr>
          <a:xfrm>
            <a:off x="35560" y="400685"/>
            <a:ext cx="7705725" cy="119951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320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SimSun" panose="02010600030101010101" pitchFamily="2" charset="-122"/>
              </a:defRPr>
            </a:lvl1pPr>
            <a:lvl2pPr marL="457200" lvl="1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None/>
              <a:defRPr sz="28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SimSun" panose="02010600030101010101" pitchFamily="2" charset="-122"/>
              </a:defRPr>
            </a:lvl2pPr>
            <a:lvl3pPr marL="914400" lvl="2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24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SimSun" panose="02010600030101010101" pitchFamily="2" charset="-122"/>
              </a:defRPr>
            </a:lvl3pPr>
            <a:lvl4pPr marL="1371600" lvl="3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None/>
              <a:defRPr sz="20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SimSun" panose="02010600030101010101" pitchFamily="2" charset="-122"/>
              </a:defRPr>
            </a:lvl4pPr>
            <a:lvl5pPr marL="1828800" lvl="4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20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SimSun" panose="02010600030101010101" pitchFamily="2" charset="-122"/>
              </a:defRPr>
            </a:lvl5pPr>
          </a:lstStyle>
          <a:p>
            <a:pPr lvl="0" algn="l"/>
            <a:r>
              <a:rPr lang="zh-CN" altLang="en-US" sz="44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</a:rPr>
              <a:t>（一）清除偶像</a:t>
            </a:r>
            <a:endParaRPr lang="en-US" altLang="zh-CN" sz="44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</a:endParaRPr>
          </a:p>
          <a:p>
            <a:pPr lvl="0" algn="l"/>
            <a:endParaRPr lang="en-US" altLang="zh-CN" sz="44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5080" y="1488440"/>
            <a:ext cx="9185275" cy="413448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lvl="0" algn="just"/>
            <a:endParaRPr lang="zh-CN" altLang="en-US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0" algn="just"/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帖前</a:t>
            </a:r>
            <a:r>
              <a:rPr lang="en-US" altLang="zh-CN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1:9 “</a:t>
            </a:r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你们是怎样</a:t>
            </a:r>
            <a:r>
              <a:rPr lang="zh-CN" altLang="en-US" sz="320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离弃偶像</a:t>
            </a:r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，归向神，要服侍那又真又活的神</a:t>
            </a:r>
            <a:r>
              <a:rPr lang="en-US" altLang="zh-CN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”</a:t>
            </a:r>
            <a:endParaRPr lang="en-US" altLang="zh-CN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0" algn="just"/>
            <a:endParaRPr lang="en-US" altLang="zh-CN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</a:endParaRPr>
          </a:p>
          <a:p>
            <a:pPr lvl="0" algn="just"/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约壹</a:t>
            </a:r>
            <a:r>
              <a:rPr lang="en-US" altLang="zh-CN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5:21 “</a:t>
            </a:r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小子们哪，你们要自守，</a:t>
            </a:r>
            <a:r>
              <a:rPr lang="zh-CN" altLang="en-US" sz="320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远避偶像</a:t>
            </a:r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。</a:t>
            </a:r>
            <a:r>
              <a:rPr lang="en-US" altLang="zh-CN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”</a:t>
            </a:r>
            <a:endParaRPr lang="en-US" altLang="zh-CN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  <a:p>
            <a:pPr lvl="0" algn="just"/>
            <a:endParaRPr lang="en-US" altLang="zh-CN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</a:endParaRPr>
          </a:p>
          <a:p>
            <a:pPr lvl="0" algn="just"/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林前</a:t>
            </a:r>
            <a:r>
              <a:rPr lang="en-US" altLang="zh-CN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10:14 “</a:t>
            </a:r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我所亲爱的弟兄啊，你们要</a:t>
            </a:r>
            <a:r>
              <a:rPr lang="zh-CN" altLang="en-US" sz="3200" dirty="0">
                <a:effectLst/>
                <a:highlight>
                  <a:srgbClr val="FFFF00"/>
                </a:highlight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逃避拜偶像的事</a:t>
            </a:r>
            <a:r>
              <a:rPr lang="zh-CN" altLang="en-US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。</a:t>
            </a:r>
            <a:r>
              <a:rPr lang="en-US" altLang="zh-CN" sz="32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”</a:t>
            </a:r>
            <a:endParaRPr lang="en-US" altLang="zh-CN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</a:endParaRPr>
          </a:p>
          <a:p>
            <a:pPr algn="just"/>
            <a:endParaRPr lang="en-US" altLang="zh-CN" sz="3200" dirty="0"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44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（一）清除偶像</a:t>
            </a:r>
            <a:endParaRPr lang="zh-CN" altLang="en-US" sz="44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333756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zh-CN" sz="3200" dirty="0">
              <a:solidFill>
                <a:srgbClr val="0C7CD2"/>
              </a:solidFill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sz="3200" dirty="0">
                <a:solidFill>
                  <a:srgbClr val="0C7CD2"/>
                </a:solidFill>
                <a:sym typeface="+mn-ea"/>
              </a:rPr>
              <a:t>√ 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偶像是神非常厌恶的</a:t>
            </a:r>
            <a:r>
              <a:rPr lang="zh-CN" altLang="en-US" sz="3200" dirty="0">
                <a:sym typeface="+mn-ea"/>
              </a:rPr>
              <a:t>，是与神格格不人的，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魔鬼</a:t>
            </a:r>
            <a:r>
              <a:rPr lang="zh-CN" altLang="en-US" sz="3200" dirty="0">
                <a:sym typeface="+mn-ea"/>
              </a:rPr>
              <a:t>常常都是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藏</a:t>
            </a:r>
            <a:r>
              <a:rPr lang="zh-CN" altLang="en-US" sz="3200" dirty="0">
                <a:sym typeface="+mn-ea"/>
              </a:rPr>
              <a:t>在这些偶像的背后，搅扰你的生活、身体、家人，所以要彻底销毁。</a:t>
            </a: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u="sng" dirty="0">
              <a:sym typeface="+mn-ea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lvl="0" algn="l"/>
            <a:r>
              <a:rPr lang="zh-CN" altLang="en-US" sz="4400" dirty="0">
                <a:effectLst/>
                <a:latin typeface="SimHei" panose="02010609060101010101" pitchFamily="49" charset="-122"/>
                <a:ea typeface="SimHei" panose="02010609060101010101" pitchFamily="49" charset="-122"/>
                <a:cs typeface="SimHei" panose="02010609060101010101" pitchFamily="49" charset="-122"/>
                <a:sym typeface="+mn-ea"/>
              </a:rPr>
              <a:t>（一）清除偶像</a:t>
            </a:r>
            <a:endParaRPr lang="zh-CN" altLang="en-US" sz="4400" kern="0" dirty="0">
              <a:solidFill>
                <a:srgbClr val="0070C0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  <a:cs typeface="SimHei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0" y="1252855"/>
            <a:ext cx="9144635" cy="3976370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t">
            <a:noAutofit/>
          </a:bodyPr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en-US" altLang="zh-CN" sz="3200" dirty="0">
              <a:solidFill>
                <a:srgbClr val="0C7CD2"/>
              </a:solidFill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sz="3200" dirty="0">
                <a:solidFill>
                  <a:srgbClr val="0C7CD2"/>
                </a:solidFill>
                <a:sym typeface="+mn-ea"/>
              </a:rPr>
              <a:t>√ </a:t>
            </a:r>
            <a:r>
              <a:rPr lang="zh-CN" altLang="en-US" sz="3200" dirty="0">
                <a:sym typeface="+mn-ea"/>
              </a:rPr>
              <a:t>比如绘有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龙像</a:t>
            </a:r>
            <a:r>
              <a:rPr lang="en-US" altLang="zh-CN" sz="3200" dirty="0">
                <a:sym typeface="+mn-ea"/>
              </a:rPr>
              <a:t>(</a:t>
            </a:r>
            <a:r>
              <a:rPr lang="zh-CN" altLang="en-US" sz="3200" dirty="0">
                <a:sym typeface="+mn-ea"/>
              </a:rPr>
              <a:t>圣经说，龙是魔鬼撒旦的象征</a:t>
            </a:r>
            <a:r>
              <a:rPr lang="en-US" altLang="zh-CN" sz="3200" dirty="0">
                <a:sym typeface="+mn-ea"/>
              </a:rPr>
              <a:t>)</a:t>
            </a:r>
            <a:r>
              <a:rPr lang="zh-CN" altLang="en-US" sz="3200" dirty="0">
                <a:sym typeface="+mn-ea"/>
              </a:rPr>
              <a:t>的各种物品，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寺庙里开过光</a:t>
            </a:r>
            <a:r>
              <a:rPr lang="zh-CN" altLang="en-US" sz="3200" dirty="0">
                <a:sym typeface="+mn-ea"/>
              </a:rPr>
              <a:t>的东西，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家里供奉</a:t>
            </a:r>
            <a:r>
              <a:rPr lang="zh-CN" altLang="en-US" sz="3200" dirty="0">
                <a:sym typeface="+mn-ea"/>
              </a:rPr>
              <a:t>的各类塑像祭物，各种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迷信</a:t>
            </a:r>
            <a:r>
              <a:rPr lang="zh-CN" altLang="en-US" sz="3200" dirty="0">
                <a:sym typeface="+mn-ea"/>
              </a:rPr>
              <a:t>用品，</a:t>
            </a:r>
            <a:r>
              <a:rPr lang="zh-CN" altLang="en-US" sz="3200" dirty="0">
                <a:highlight>
                  <a:srgbClr val="FFFF00"/>
                </a:highlight>
                <a:sym typeface="+mn-ea"/>
              </a:rPr>
              <a:t>护身符</a:t>
            </a:r>
            <a:r>
              <a:rPr lang="zh-CN" altLang="en-US" sz="3200" dirty="0">
                <a:sym typeface="+mn-ea"/>
              </a:rPr>
              <a:t>，甚至主耶稣、马利亚等的像，都应当去掉。</a:t>
            </a:r>
            <a:endParaRPr lang="zh-CN" altLang="en-US" sz="3200" dirty="0">
              <a:sym typeface="+mn-ea"/>
            </a:endParaRPr>
          </a:p>
          <a:p>
            <a:pPr marL="0" lvl="1" indent="0">
              <a:lnSpc>
                <a:spcPct val="150000"/>
              </a:lnSpc>
              <a:buFont typeface="Wingdings" panose="05000000000000000000" charset="0"/>
              <a:buNone/>
            </a:pPr>
            <a:endParaRPr lang="zh-CN" altLang="en-US" sz="3200" u="sng" dirty="0">
              <a:sym typeface="+mn-ea"/>
            </a:endParaRPr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452360" y="6165533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1864</Words>
  <Application>WPS 演示</Application>
  <PresentationFormat>全屏显示(4:3)</PresentationFormat>
  <Paragraphs>217</Paragraphs>
  <Slides>22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22</vt:i4>
      </vt:variant>
    </vt:vector>
  </HeadingPairs>
  <TitlesOfParts>
    <vt:vector size="34" baseType="lpstr">
      <vt:lpstr>Arial</vt:lpstr>
      <vt:lpstr>SimSun</vt:lpstr>
      <vt:lpstr>Wingdings</vt:lpstr>
      <vt:lpstr>SimHei</vt:lpstr>
      <vt:lpstr>华文新魏</vt:lpstr>
      <vt:lpstr>华康简魏碑</vt:lpstr>
      <vt:lpstr>Tahoma</vt:lpstr>
      <vt:lpstr>Wingdings</vt:lpstr>
      <vt:lpstr>Microsoft YaHei</vt:lpstr>
      <vt:lpstr>Arial Unicode MS</vt:lpstr>
      <vt:lpstr>Modèle par défaut</vt:lpstr>
      <vt:lpstr>默认设计模板</vt:lpstr>
      <vt:lpstr>PowerPoint 演示文稿</vt:lpstr>
      <vt:lpstr>PowerPoint 演示文稿</vt:lpstr>
      <vt:lpstr>清理旧生活和全家得救 （得救后首要的两件事）</vt:lpstr>
      <vt:lpstr>PowerPoint 演示文稿</vt:lpstr>
      <vt:lpstr>一 清理旧生活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二 全家得救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刘洋</cp:lastModifiedBy>
  <cp:revision>220</cp:revision>
  <dcterms:created xsi:type="dcterms:W3CDTF">2009-03-23T15:23:00Z</dcterms:created>
  <dcterms:modified xsi:type="dcterms:W3CDTF">2025-11-06T05:38:37Z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8352C1E390CD4BE28D3BBEF584946AF8_13</vt:lpwstr>
  </property>
  <property fmtid="{D5CDD505-2E9C-101B-9397-08002B2CF9AE}" pid="3" name="KSOProductBuildVer">
    <vt:lpwstr>2052-12.1.0.23542</vt:lpwstr>
  </property>
</Properties>
</file>