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theme/themeOverride3.xml" ContentType="application/vnd.openxmlformats-officedocument.themeOverride+xml"/>
  <Override PartName="/ppt/theme/themeOverride30.xml" ContentType="application/vnd.openxmlformats-officedocument.themeOverride+xml"/>
  <Override PartName="/ppt/theme/themeOverride31.xml" ContentType="application/vnd.openxmlformats-officedocument.themeOverride+xml"/>
  <Override PartName="/ppt/theme/themeOverride32.xml" ContentType="application/vnd.openxmlformats-officedocument.themeOverride+xml"/>
  <Override PartName="/ppt/theme/themeOverride33.xml" ContentType="application/vnd.openxmlformats-officedocument.themeOverride+xml"/>
  <Override PartName="/ppt/theme/themeOverride34.xml" ContentType="application/vnd.openxmlformats-officedocument.themeOverride+xml"/>
  <Override PartName="/ppt/theme/themeOverride35.xml" ContentType="application/vnd.openxmlformats-officedocument.themeOverride+xml"/>
  <Override PartName="/ppt/theme/themeOverride36.xml" ContentType="application/vnd.openxmlformats-officedocument.themeOverride+xml"/>
  <Override PartName="/ppt/theme/themeOverride37.xml" ContentType="application/vnd.openxmlformats-officedocument.themeOverride+xml"/>
  <Override PartName="/ppt/theme/themeOverride38.xml" ContentType="application/vnd.openxmlformats-officedocument.themeOverride+xml"/>
  <Override PartName="/ppt/theme/themeOverride39.xml" ContentType="application/vnd.openxmlformats-officedocument.themeOverride+xml"/>
  <Override PartName="/ppt/theme/themeOverride4.xml" ContentType="application/vnd.openxmlformats-officedocument.themeOverride+xml"/>
  <Override PartName="/ppt/theme/themeOverride40.xml" ContentType="application/vnd.openxmlformats-officedocument.themeOverride+xml"/>
  <Override PartName="/ppt/theme/themeOverride41.xml" ContentType="application/vnd.openxmlformats-officedocument.themeOverride+xml"/>
  <Override PartName="/ppt/theme/themeOverride42.xml" ContentType="application/vnd.openxmlformats-officedocument.themeOverride+xml"/>
  <Override PartName="/ppt/theme/themeOverride43.xml" ContentType="application/vnd.openxmlformats-officedocument.themeOverride+xml"/>
  <Override PartName="/ppt/theme/themeOverride44.xml" ContentType="application/vnd.openxmlformats-officedocument.themeOverride+xml"/>
  <Override PartName="/ppt/theme/themeOverride45.xml" ContentType="application/vnd.openxmlformats-officedocument.themeOverride+xml"/>
  <Override PartName="/ppt/theme/themeOverride46.xml" ContentType="application/vnd.openxmlformats-officedocument.themeOverride+xml"/>
  <Override PartName="/ppt/theme/themeOverride47.xml" ContentType="application/vnd.openxmlformats-officedocument.themeOverride+xml"/>
  <Override PartName="/ppt/theme/themeOverride48.xml" ContentType="application/vnd.openxmlformats-officedocument.themeOverride+xml"/>
  <Override PartName="/ppt/theme/themeOverride49.xml" ContentType="application/vnd.openxmlformats-officedocument.themeOverride+xml"/>
  <Override PartName="/ppt/theme/themeOverride5.xml" ContentType="application/vnd.openxmlformats-officedocument.themeOverride+xml"/>
  <Override PartName="/ppt/theme/themeOverride50.xml" ContentType="application/vnd.openxmlformats-officedocument.themeOverride+xml"/>
  <Override PartName="/ppt/theme/themeOverride51.xml" ContentType="application/vnd.openxmlformats-officedocument.themeOverride+xml"/>
  <Override PartName="/ppt/theme/themeOverride52.xml" ContentType="application/vnd.openxmlformats-officedocument.themeOverride+xml"/>
  <Override PartName="/ppt/theme/themeOverride53.xml" ContentType="application/vnd.openxmlformats-officedocument.themeOverride+xml"/>
  <Override PartName="/ppt/theme/themeOverride54.xml" ContentType="application/vnd.openxmlformats-officedocument.themeOverride+xml"/>
  <Override PartName="/ppt/theme/themeOverride55.xml" ContentType="application/vnd.openxmlformats-officedocument.themeOverride+xml"/>
  <Override PartName="/ppt/theme/themeOverride56.xml" ContentType="application/vnd.openxmlformats-officedocument.themeOverride+xml"/>
  <Override PartName="/ppt/theme/themeOverride57.xml" ContentType="application/vnd.openxmlformats-officedocument.themeOverride+xml"/>
  <Override PartName="/ppt/theme/themeOverride58.xml" ContentType="application/vnd.openxmlformats-officedocument.themeOverride+xml"/>
  <Override PartName="/ppt/theme/themeOverride59.xml" ContentType="application/vnd.openxmlformats-officedocument.themeOverride+xml"/>
  <Override PartName="/ppt/theme/themeOverride6.xml" ContentType="application/vnd.openxmlformats-officedocument.themeOverride+xml"/>
  <Override PartName="/ppt/theme/themeOverride60.xml" ContentType="application/vnd.openxmlformats-officedocument.themeOverride+xml"/>
  <Override PartName="/ppt/theme/themeOverride61.xml" ContentType="application/vnd.openxmlformats-officedocument.themeOverride+xml"/>
  <Override PartName="/ppt/theme/themeOverride62.xml" ContentType="application/vnd.openxmlformats-officedocument.themeOverride+xml"/>
  <Override PartName="/ppt/theme/themeOverride63.xml" ContentType="application/vnd.openxmlformats-officedocument.themeOverride+xml"/>
  <Override PartName="/ppt/theme/themeOverride64.xml" ContentType="application/vnd.openxmlformats-officedocument.themeOverride+xml"/>
  <Override PartName="/ppt/theme/themeOverride65.xml" ContentType="application/vnd.openxmlformats-officedocument.themeOverride+xml"/>
  <Override PartName="/ppt/theme/themeOverride66.xml" ContentType="application/vnd.openxmlformats-officedocument.themeOverride+xml"/>
  <Override PartName="/ppt/theme/themeOverride67.xml" ContentType="application/vnd.openxmlformats-officedocument.themeOverride+xml"/>
  <Override PartName="/ppt/theme/themeOverride68.xml" ContentType="application/vnd.openxmlformats-officedocument.themeOverride+xml"/>
  <Override PartName="/ppt/theme/themeOverride69.xml" ContentType="application/vnd.openxmlformats-officedocument.themeOverride+xml"/>
  <Override PartName="/ppt/theme/themeOverride7.xml" ContentType="application/vnd.openxmlformats-officedocument.themeOverride+xml"/>
  <Override PartName="/ppt/theme/themeOverride70.xml" ContentType="application/vnd.openxmlformats-officedocument.themeOverride+xml"/>
  <Override PartName="/ppt/theme/themeOverride71.xml" ContentType="application/vnd.openxmlformats-officedocument.themeOverride+xml"/>
  <Override PartName="/ppt/theme/themeOverride72.xml" ContentType="application/vnd.openxmlformats-officedocument.themeOverride+xml"/>
  <Override PartName="/ppt/theme/themeOverride73.xml" ContentType="application/vnd.openxmlformats-officedocument.themeOverride+xml"/>
  <Override PartName="/ppt/theme/themeOverride74.xml" ContentType="application/vnd.openxmlformats-officedocument.themeOverride+xml"/>
  <Override PartName="/ppt/theme/themeOverride75.xml" ContentType="application/vnd.openxmlformats-officedocument.themeOverride+xml"/>
  <Override PartName="/ppt/theme/themeOverride76.xml" ContentType="application/vnd.openxmlformats-officedocument.themeOverride+xml"/>
  <Override PartName="/ppt/theme/themeOverride77.xml" ContentType="application/vnd.openxmlformats-officedocument.themeOverride+xml"/>
  <Override PartName="/ppt/theme/themeOverride78.xml" ContentType="application/vnd.openxmlformats-officedocument.themeOverride+xml"/>
  <Override PartName="/ppt/theme/themeOverride79.xml" ContentType="application/vnd.openxmlformats-officedocument.themeOverride+xml"/>
  <Override PartName="/ppt/theme/themeOverride8.xml" ContentType="application/vnd.openxmlformats-officedocument.themeOverride+xml"/>
  <Override PartName="/ppt/theme/themeOverride80.xml" ContentType="application/vnd.openxmlformats-officedocument.themeOverride+xml"/>
  <Override PartName="/ppt/theme/themeOverride81.xml" ContentType="application/vnd.openxmlformats-officedocument.themeOverride+xml"/>
  <Override PartName="/ppt/theme/themeOverride82.xml" ContentType="application/vnd.openxmlformats-officedocument.themeOverride+xml"/>
  <Override PartName="/ppt/theme/themeOverride83.xml" ContentType="application/vnd.openxmlformats-officedocument.themeOverride+xml"/>
  <Override PartName="/ppt/theme/themeOverride84.xml" ContentType="application/vnd.openxmlformats-officedocument.themeOverride+xml"/>
  <Override PartName="/ppt/theme/themeOverride85.xml" ContentType="application/vnd.openxmlformats-officedocument.themeOverride+xml"/>
  <Override PartName="/ppt/theme/themeOverride86.xml" ContentType="application/vnd.openxmlformats-officedocument.themeOverride+xml"/>
  <Override PartName="/ppt/theme/themeOverride87.xml" ContentType="application/vnd.openxmlformats-officedocument.themeOverride+xml"/>
  <Override PartName="/ppt/theme/themeOverride88.xml" ContentType="application/vnd.openxmlformats-officedocument.themeOverride+xml"/>
  <Override PartName="/ppt/theme/themeOverride89.xml" ContentType="application/vnd.openxmlformats-officedocument.themeOverride+xml"/>
  <Override PartName="/ppt/theme/themeOverride9.xml" ContentType="application/vnd.openxmlformats-officedocument.themeOverride+xml"/>
  <Override PartName="/ppt/theme/themeOverride90.xml" ContentType="application/vnd.openxmlformats-officedocument.themeOverride+xml"/>
  <Override PartName="/ppt/theme/themeOverride91.xml" ContentType="application/vnd.openxmlformats-officedocument.themeOverride+xml"/>
  <Override PartName="/ppt/theme/themeOverride92.xml" ContentType="application/vnd.openxmlformats-officedocument.themeOverride+xml"/>
  <Override PartName="/ppt/theme/themeOverride93.xml" ContentType="application/vnd.openxmlformats-officedocument.themeOverride+xml"/>
  <Override PartName="/ppt/theme/themeOverride94.xml" ContentType="application/vnd.openxmlformats-officedocument.themeOverride+xml"/>
  <Override PartName="/ppt/theme/themeOverride95.xml" ContentType="application/vnd.openxmlformats-officedocument.themeOverride+xml"/>
  <Override PartName="/ppt/theme/themeOverride96.xml" ContentType="application/vnd.openxmlformats-officedocument.themeOverride+xml"/>
  <Override PartName="/ppt/theme/themeOverride97.xml" ContentType="application/vnd.openxmlformats-officedocument.themeOverride+xml"/>
  <Override PartName="/ppt/theme/themeOverride98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3" r:id="rId3"/>
  </p:sldMasterIdLst>
  <p:notesMasterIdLst>
    <p:notesMasterId r:id="rId5"/>
  </p:notesMasterIdLst>
  <p:sldIdLst>
    <p:sldId id="501" r:id="rId4"/>
    <p:sldId id="502" r:id="rId6"/>
    <p:sldId id="375" r:id="rId7"/>
    <p:sldId id="352" r:id="rId8"/>
    <p:sldId id="354" r:id="rId9"/>
    <p:sldId id="376" r:id="rId10"/>
    <p:sldId id="356" r:id="rId11"/>
    <p:sldId id="355" r:id="rId12"/>
    <p:sldId id="359" r:id="rId13"/>
    <p:sldId id="378" r:id="rId14"/>
    <p:sldId id="380" r:id="rId15"/>
    <p:sldId id="379" r:id="rId16"/>
    <p:sldId id="505" r:id="rId17"/>
    <p:sldId id="381" r:id="rId18"/>
    <p:sldId id="382" r:id="rId19"/>
    <p:sldId id="405" r:id="rId20"/>
    <p:sldId id="404" r:id="rId21"/>
    <p:sldId id="394" r:id="rId22"/>
    <p:sldId id="385" r:id="rId23"/>
    <p:sldId id="386" r:id="rId24"/>
    <p:sldId id="387" r:id="rId25"/>
    <p:sldId id="388" r:id="rId26"/>
    <p:sldId id="389" r:id="rId27"/>
    <p:sldId id="393" r:id="rId28"/>
    <p:sldId id="395" r:id="rId29"/>
    <p:sldId id="396" r:id="rId30"/>
    <p:sldId id="397" r:id="rId31"/>
    <p:sldId id="398" r:id="rId32"/>
    <p:sldId id="399" r:id="rId33"/>
    <p:sldId id="400" r:id="rId34"/>
    <p:sldId id="401" r:id="rId35"/>
    <p:sldId id="412" r:id="rId36"/>
    <p:sldId id="413" r:id="rId37"/>
    <p:sldId id="414" r:id="rId38"/>
    <p:sldId id="415" r:id="rId39"/>
    <p:sldId id="419" r:id="rId40"/>
    <p:sldId id="420" r:id="rId41"/>
    <p:sldId id="422" r:id="rId42"/>
    <p:sldId id="406" r:id="rId43"/>
    <p:sldId id="407" r:id="rId44"/>
    <p:sldId id="408" r:id="rId45"/>
    <p:sldId id="409" r:id="rId46"/>
    <p:sldId id="424" r:id="rId47"/>
    <p:sldId id="430" r:id="rId48"/>
    <p:sldId id="426" r:id="rId49"/>
    <p:sldId id="479" r:id="rId50"/>
    <p:sldId id="480" r:id="rId51"/>
    <p:sldId id="443" r:id="rId52"/>
    <p:sldId id="410" r:id="rId53"/>
    <p:sldId id="423" r:id="rId54"/>
    <p:sldId id="431" r:id="rId55"/>
    <p:sldId id="390" r:id="rId56"/>
    <p:sldId id="432" r:id="rId57"/>
    <p:sldId id="433" r:id="rId58"/>
    <p:sldId id="434" r:id="rId59"/>
    <p:sldId id="435" r:id="rId60"/>
    <p:sldId id="436" r:id="rId61"/>
    <p:sldId id="437" r:id="rId62"/>
    <p:sldId id="438" r:id="rId63"/>
    <p:sldId id="439" r:id="rId64"/>
    <p:sldId id="440" r:id="rId65"/>
    <p:sldId id="444" r:id="rId66"/>
    <p:sldId id="441" r:id="rId67"/>
    <p:sldId id="445" r:id="rId68"/>
    <p:sldId id="449" r:id="rId69"/>
    <p:sldId id="447" r:id="rId70"/>
    <p:sldId id="448" r:id="rId71"/>
    <p:sldId id="450" r:id="rId72"/>
    <p:sldId id="451" r:id="rId73"/>
    <p:sldId id="452" r:id="rId74"/>
    <p:sldId id="453" r:id="rId75"/>
    <p:sldId id="454" r:id="rId76"/>
    <p:sldId id="455" r:id="rId77"/>
    <p:sldId id="456" r:id="rId78"/>
    <p:sldId id="457" r:id="rId79"/>
    <p:sldId id="391" r:id="rId80"/>
    <p:sldId id="458" r:id="rId81"/>
    <p:sldId id="460" r:id="rId82"/>
    <p:sldId id="461" r:id="rId83"/>
    <p:sldId id="463" r:id="rId84"/>
    <p:sldId id="464" r:id="rId85"/>
    <p:sldId id="465" r:id="rId86"/>
    <p:sldId id="467" r:id="rId87"/>
    <p:sldId id="469" r:id="rId88"/>
    <p:sldId id="470" r:id="rId89"/>
    <p:sldId id="471" r:id="rId90"/>
    <p:sldId id="472" r:id="rId91"/>
    <p:sldId id="503" r:id="rId92"/>
    <p:sldId id="475" r:id="rId93"/>
    <p:sldId id="473" r:id="rId94"/>
    <p:sldId id="474" r:id="rId95"/>
    <p:sldId id="504" r:id="rId96"/>
    <p:sldId id="481" r:id="rId97"/>
    <p:sldId id="482" r:id="rId98"/>
    <p:sldId id="500" r:id="rId99"/>
    <p:sldId id="476" r:id="rId100"/>
    <p:sldId id="483" r:id="rId101"/>
    <p:sldId id="484" r:id="rId102"/>
    <p:sldId id="485" r:id="rId103"/>
    <p:sldId id="486" r:id="rId104"/>
    <p:sldId id="487" r:id="rId105"/>
    <p:sldId id="488" r:id="rId106"/>
    <p:sldId id="489" r:id="rId107"/>
    <p:sldId id="491" r:id="rId108"/>
    <p:sldId id="490" r:id="rId109"/>
    <p:sldId id="492" r:id="rId110"/>
    <p:sldId id="493" r:id="rId111"/>
    <p:sldId id="494" r:id="rId112"/>
    <p:sldId id="495" r:id="rId113"/>
    <p:sldId id="496" r:id="rId114"/>
    <p:sldId id="497" r:id="rId115"/>
    <p:sldId id="498" r:id="rId116"/>
    <p:sldId id="499" r:id="rId117"/>
    <p:sldId id="477" r:id="rId118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6600"/>
    <a:srgbClr val="FFFF99"/>
    <a:srgbClr val="66FF66"/>
    <a:srgbClr val="CCFFFF"/>
    <a:srgbClr val="6699FF"/>
    <a:srgbClr val="66FFFF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/>
    <p:restoredTop sz="94710"/>
  </p:normalViewPr>
  <p:slideViewPr>
    <p:cSldViewPr showGuides="1">
      <p:cViewPr varScale="1">
        <p:scale>
          <a:sx n="47" d="100"/>
          <a:sy n="47" d="100"/>
        </p:scale>
        <p:origin x="-1176" y="-90"/>
      </p:cViewPr>
      <p:guideLst>
        <p:guide orient="horz" pos="218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9" Type="http://schemas.openxmlformats.org/officeDocument/2006/relationships/slide" Target="slides/slide95.xml"/><Relationship Id="rId98" Type="http://schemas.openxmlformats.org/officeDocument/2006/relationships/slide" Target="slides/slide94.xml"/><Relationship Id="rId97" Type="http://schemas.openxmlformats.org/officeDocument/2006/relationships/slide" Target="slides/slide93.xml"/><Relationship Id="rId96" Type="http://schemas.openxmlformats.org/officeDocument/2006/relationships/slide" Target="slides/slide92.xml"/><Relationship Id="rId95" Type="http://schemas.openxmlformats.org/officeDocument/2006/relationships/slide" Target="slides/slide91.xml"/><Relationship Id="rId94" Type="http://schemas.openxmlformats.org/officeDocument/2006/relationships/slide" Target="slides/slide90.xml"/><Relationship Id="rId93" Type="http://schemas.openxmlformats.org/officeDocument/2006/relationships/slide" Target="slides/slide89.xml"/><Relationship Id="rId92" Type="http://schemas.openxmlformats.org/officeDocument/2006/relationships/slide" Target="slides/slide88.xml"/><Relationship Id="rId91" Type="http://schemas.openxmlformats.org/officeDocument/2006/relationships/slide" Target="slides/slide87.xml"/><Relationship Id="rId90" Type="http://schemas.openxmlformats.org/officeDocument/2006/relationships/slide" Target="slides/slide86.xml"/><Relationship Id="rId9" Type="http://schemas.openxmlformats.org/officeDocument/2006/relationships/slide" Target="slides/slide5.xml"/><Relationship Id="rId89" Type="http://schemas.openxmlformats.org/officeDocument/2006/relationships/slide" Target="slides/slide85.xml"/><Relationship Id="rId88" Type="http://schemas.openxmlformats.org/officeDocument/2006/relationships/slide" Target="slides/slide84.xml"/><Relationship Id="rId87" Type="http://schemas.openxmlformats.org/officeDocument/2006/relationships/slide" Target="slides/slide83.xml"/><Relationship Id="rId86" Type="http://schemas.openxmlformats.org/officeDocument/2006/relationships/slide" Target="slides/slide82.xml"/><Relationship Id="rId85" Type="http://schemas.openxmlformats.org/officeDocument/2006/relationships/slide" Target="slides/slide81.xml"/><Relationship Id="rId84" Type="http://schemas.openxmlformats.org/officeDocument/2006/relationships/slide" Target="slides/slide80.xml"/><Relationship Id="rId83" Type="http://schemas.openxmlformats.org/officeDocument/2006/relationships/slide" Target="slides/slide79.xml"/><Relationship Id="rId82" Type="http://schemas.openxmlformats.org/officeDocument/2006/relationships/slide" Target="slides/slide78.xml"/><Relationship Id="rId81" Type="http://schemas.openxmlformats.org/officeDocument/2006/relationships/slide" Target="slides/slide77.xml"/><Relationship Id="rId80" Type="http://schemas.openxmlformats.org/officeDocument/2006/relationships/slide" Target="slides/slide76.xml"/><Relationship Id="rId8" Type="http://schemas.openxmlformats.org/officeDocument/2006/relationships/slide" Target="slides/slide4.xml"/><Relationship Id="rId79" Type="http://schemas.openxmlformats.org/officeDocument/2006/relationships/slide" Target="slides/slide75.xml"/><Relationship Id="rId78" Type="http://schemas.openxmlformats.org/officeDocument/2006/relationships/slide" Target="slides/slide74.xml"/><Relationship Id="rId77" Type="http://schemas.openxmlformats.org/officeDocument/2006/relationships/slide" Target="slides/slide73.xml"/><Relationship Id="rId76" Type="http://schemas.openxmlformats.org/officeDocument/2006/relationships/slide" Target="slides/slide72.xml"/><Relationship Id="rId75" Type="http://schemas.openxmlformats.org/officeDocument/2006/relationships/slide" Target="slides/slide71.xml"/><Relationship Id="rId74" Type="http://schemas.openxmlformats.org/officeDocument/2006/relationships/slide" Target="slides/slide70.xml"/><Relationship Id="rId73" Type="http://schemas.openxmlformats.org/officeDocument/2006/relationships/slide" Target="slides/slide69.xml"/><Relationship Id="rId72" Type="http://schemas.openxmlformats.org/officeDocument/2006/relationships/slide" Target="slides/slide68.xml"/><Relationship Id="rId71" Type="http://schemas.openxmlformats.org/officeDocument/2006/relationships/slide" Target="slides/slide67.xml"/><Relationship Id="rId70" Type="http://schemas.openxmlformats.org/officeDocument/2006/relationships/slide" Target="slides/slide66.xml"/><Relationship Id="rId7" Type="http://schemas.openxmlformats.org/officeDocument/2006/relationships/slide" Target="slides/slide3.xml"/><Relationship Id="rId69" Type="http://schemas.openxmlformats.org/officeDocument/2006/relationships/slide" Target="slides/slide65.xml"/><Relationship Id="rId68" Type="http://schemas.openxmlformats.org/officeDocument/2006/relationships/slide" Target="slides/slide64.xml"/><Relationship Id="rId67" Type="http://schemas.openxmlformats.org/officeDocument/2006/relationships/slide" Target="slides/slide63.xml"/><Relationship Id="rId66" Type="http://schemas.openxmlformats.org/officeDocument/2006/relationships/slide" Target="slides/slide62.xml"/><Relationship Id="rId65" Type="http://schemas.openxmlformats.org/officeDocument/2006/relationships/slide" Target="slides/slide61.xml"/><Relationship Id="rId64" Type="http://schemas.openxmlformats.org/officeDocument/2006/relationships/slide" Target="slides/slide60.xml"/><Relationship Id="rId63" Type="http://schemas.openxmlformats.org/officeDocument/2006/relationships/slide" Target="slides/slide59.xml"/><Relationship Id="rId62" Type="http://schemas.openxmlformats.org/officeDocument/2006/relationships/slide" Target="slides/slide58.xml"/><Relationship Id="rId61" Type="http://schemas.openxmlformats.org/officeDocument/2006/relationships/slide" Target="slides/slide57.xml"/><Relationship Id="rId60" Type="http://schemas.openxmlformats.org/officeDocument/2006/relationships/slide" Target="slides/slide56.xml"/><Relationship Id="rId6" Type="http://schemas.openxmlformats.org/officeDocument/2006/relationships/slide" Target="slides/slide2.xml"/><Relationship Id="rId59" Type="http://schemas.openxmlformats.org/officeDocument/2006/relationships/slide" Target="slides/slide55.xml"/><Relationship Id="rId58" Type="http://schemas.openxmlformats.org/officeDocument/2006/relationships/slide" Target="slides/slide54.xml"/><Relationship Id="rId57" Type="http://schemas.openxmlformats.org/officeDocument/2006/relationships/slide" Target="slides/slide53.xml"/><Relationship Id="rId56" Type="http://schemas.openxmlformats.org/officeDocument/2006/relationships/slide" Target="slides/slide52.xml"/><Relationship Id="rId55" Type="http://schemas.openxmlformats.org/officeDocument/2006/relationships/slide" Target="slides/slide51.xml"/><Relationship Id="rId54" Type="http://schemas.openxmlformats.org/officeDocument/2006/relationships/slide" Target="slides/slide50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0" Type="http://schemas.openxmlformats.org/officeDocument/2006/relationships/slide" Target="slides/slide36.xml"/><Relationship Id="rId4" Type="http://schemas.openxmlformats.org/officeDocument/2006/relationships/slide" Target="slides/slide1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1" Type="http://schemas.openxmlformats.org/officeDocument/2006/relationships/tableStyles" Target="tableStyles.xml"/><Relationship Id="rId120" Type="http://schemas.openxmlformats.org/officeDocument/2006/relationships/viewProps" Target="viewProps.xml"/><Relationship Id="rId12" Type="http://schemas.openxmlformats.org/officeDocument/2006/relationships/slide" Target="slides/slide8.xml"/><Relationship Id="rId119" Type="http://schemas.openxmlformats.org/officeDocument/2006/relationships/presProps" Target="presProps.xml"/><Relationship Id="rId118" Type="http://schemas.openxmlformats.org/officeDocument/2006/relationships/slide" Target="slides/slide114.xml"/><Relationship Id="rId117" Type="http://schemas.openxmlformats.org/officeDocument/2006/relationships/slide" Target="slides/slide113.xml"/><Relationship Id="rId116" Type="http://schemas.openxmlformats.org/officeDocument/2006/relationships/slide" Target="slides/slide112.xml"/><Relationship Id="rId115" Type="http://schemas.openxmlformats.org/officeDocument/2006/relationships/slide" Target="slides/slide111.xml"/><Relationship Id="rId114" Type="http://schemas.openxmlformats.org/officeDocument/2006/relationships/slide" Target="slides/slide110.xml"/><Relationship Id="rId113" Type="http://schemas.openxmlformats.org/officeDocument/2006/relationships/slide" Target="slides/slide109.xml"/><Relationship Id="rId112" Type="http://schemas.openxmlformats.org/officeDocument/2006/relationships/slide" Target="slides/slide108.xml"/><Relationship Id="rId111" Type="http://schemas.openxmlformats.org/officeDocument/2006/relationships/slide" Target="slides/slide107.xml"/><Relationship Id="rId110" Type="http://schemas.openxmlformats.org/officeDocument/2006/relationships/slide" Target="slides/slide106.xml"/><Relationship Id="rId11" Type="http://schemas.openxmlformats.org/officeDocument/2006/relationships/slide" Target="slides/slide7.xml"/><Relationship Id="rId109" Type="http://schemas.openxmlformats.org/officeDocument/2006/relationships/slide" Target="slides/slide105.xml"/><Relationship Id="rId108" Type="http://schemas.openxmlformats.org/officeDocument/2006/relationships/slide" Target="slides/slide104.xml"/><Relationship Id="rId107" Type="http://schemas.openxmlformats.org/officeDocument/2006/relationships/slide" Target="slides/slide103.xml"/><Relationship Id="rId106" Type="http://schemas.openxmlformats.org/officeDocument/2006/relationships/slide" Target="slides/slide102.xml"/><Relationship Id="rId105" Type="http://schemas.openxmlformats.org/officeDocument/2006/relationships/slide" Target="slides/slide101.xml"/><Relationship Id="rId104" Type="http://schemas.openxmlformats.org/officeDocument/2006/relationships/slide" Target="slides/slide100.xml"/><Relationship Id="rId103" Type="http://schemas.openxmlformats.org/officeDocument/2006/relationships/slide" Target="slides/slide99.xml"/><Relationship Id="rId102" Type="http://schemas.openxmlformats.org/officeDocument/2006/relationships/slide" Target="slides/slide98.xml"/><Relationship Id="rId101" Type="http://schemas.openxmlformats.org/officeDocument/2006/relationships/slide" Target="slides/slide97.xml"/><Relationship Id="rId100" Type="http://schemas.openxmlformats.org/officeDocument/2006/relationships/slide" Target="slides/slide96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37922" name="页眉占位符 33792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sz="1200" dirty="0"/>
          </a:p>
        </p:txBody>
      </p:sp>
      <p:sp>
        <p:nvSpPr>
          <p:cNvPr id="337923" name="日期占位符 33792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zh-CN" altLang="en-US" sz="1200" dirty="0"/>
          </a:p>
        </p:txBody>
      </p:sp>
      <p:sp>
        <p:nvSpPr>
          <p:cNvPr id="337924" name="幻灯片图像占位符 337923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37925" name="文本占位符 33792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37926" name="页脚占位符 33792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zh-CN" altLang="en-US" sz="1200" dirty="0"/>
          </a:p>
        </p:txBody>
      </p:sp>
      <p:sp>
        <p:nvSpPr>
          <p:cNvPr id="337927" name="灯片编号占位符 33792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9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0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4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5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6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7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8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9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0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2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4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5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7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8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0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2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3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4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6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7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8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9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2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3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4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5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7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8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9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0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2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3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4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5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7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8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9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0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2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3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4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76834" name="幻灯片图像占位符 37683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76835" name="文本占位符 37683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95266" name="幻灯片图像占位符 39526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95267" name="文本占位符 39526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06530" name="幻灯片图像占位符 40652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06531" name="文本占位符 40653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99362" name="幻灯片图像占位符 39936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99363" name="文本占位符 39936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47842" name="幻灯片图像占位符 54784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47843" name="文本占位符 54784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50914" name="幻灯片图像占位符 55091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50915" name="文本占位符 55091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25986" name="幻灯片图像占位符 42598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25987" name="文本占位符 42598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78882" name="幻灯片图像占位符 37888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78883" name="文本占位符 37888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93218" name="幻灯片图像占位符 39321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93219" name="文本占位符 39321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11650" name="幻灯片图像占位符 41164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11651" name="文本占位符 41165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31106" name="幻灯片图像占位符 43110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31107" name="文本占位符 43110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39298" name="幻灯片图像占位符 43929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39299" name="文本占位符 43929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35202" name="幻灯片图像占位符 43520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35203" name="文本占位符 43520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37250" name="幻灯片图像占位符 43724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37251" name="文本占位符 43725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41346" name="幻灯片图像占位符 44134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41347" name="文本占位符 44134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43394" name="幻灯片图像占位符 44339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43395" name="文本占位符 44339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45442" name="幻灯片图像占位符 44544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45443" name="文本占位符 44544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47490" name="幻灯片图像占位符 44748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47491" name="文本占位符 44749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49538" name="幻灯片图像占位符 44953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49539" name="文本占位符 44953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51586" name="幻灯片图像占位符 45158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51587" name="文本占位符 45158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38946" name="幻灯片图像占位符 33894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38947" name="文本占位符 33894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53634" name="幻灯片图像占位符 45363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53635" name="文本占位符 45363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57730" name="幻灯片图像占位符 45772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57731" name="文本占位符 45773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61826" name="幻灯片图像占位符 46182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61827" name="文本占位符 46182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67970" name="幻灯片图像占位符 46796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67971" name="文本占位符 46797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75138" name="幻灯片图像占位符 47513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75139" name="文本占位符 47513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77186" name="幻灯片图像占位符 47718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77187" name="文本占位符 47718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81282" name="幻灯片图像占位符 48128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81283" name="文本占位符 48128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89474" name="幻灯片图像占位符 48947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89475" name="文本占位符 48947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497666" name="幻灯片图像占位符 49766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97667" name="文本占位符 49766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01762" name="幻灯片图像占位符 50176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01763" name="文本占位符 50176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64546" name="幻灯片图像占位符 36454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64547" name="文本占位符 36454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05858" name="幻灯片图像占位符 50585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05859" name="文本占位符 50585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09954" name="幻灯片图像占位符 50995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09955" name="文本占位符 50995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23266" name="幻灯片图像占位符 52326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23267" name="文本占位符 52326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19170" name="幻灯片图像占位符 51916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19171" name="文本占位符 51917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56034" name="幻灯片图像占位符 55603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56035" name="文本占位符 55603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60130" name="幻灯片图像占位符 56012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60131" name="文本占位符 56013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629762" name="幻灯片图像占位符 62976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29763" name="文本占位符 62976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27362" name="幻灯片图像占位符 52736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27363" name="文本占位符 52736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59426" name="幻灯片图像占位符 35942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59427" name="文本占位符 35942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64226" name="幻灯片图像占位符 56422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64227" name="文本占位符 56422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66274" name="幻灯片图像占位符 56627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66275" name="文本占位符 56627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70370" name="幻灯片图像占位符 57036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70371" name="文本占位符 57037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74466" name="幻灯片图像占位符 57446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74467" name="文本占位符 57446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78562" name="幻灯片图像占位符 57856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78563" name="文本占位符 57856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82658" name="幻灯片图像占位符 58265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82659" name="文本占位符 58265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86754" name="幻灯片图像占位符 58675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86755" name="文本占位符 58675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94946" name="幻灯片图像占位符 59494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94947" name="文本占位符 59494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90850" name="幻灯片图像占位符 59084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90851" name="文本占位符 59085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99042" name="幻灯片图像占位符 59904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99043" name="文本占位符 59904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40994" name="幻灯片图像占位符 34099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40995" name="文本占位符 34099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603138" name="幻灯片图像占位符 60313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03139" name="文本占位符 60313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607234" name="幻灯片图像占位符 607233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07235" name="文本占位符 607234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611330" name="幻灯片图像占位符 61132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11331" name="文本占位符 61133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615426" name="幻灯片图像占位符 61542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15427" name="文本占位符 61542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619522" name="幻灯片图像占位符 61952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19523" name="文本占位符 619522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623618" name="幻灯片图像占位符 62361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23619" name="文本占位符 62361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625666" name="幻灯片图像占位符 62566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625667" name="文本占位符 62566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531458" name="幻灯片图像占位符 53145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31459" name="文本占位符 53145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/>
              <a:t> </a:t>
            </a:r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70690" name="幻灯片图像占位符 370689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70691" name="文本占位符 370690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72738" name="幻灯片图像占位符 372737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72739" name="文本占位符 372738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  <p:sp>
        <p:nvSpPr>
          <p:cNvPr id="374786" name="幻灯片图像占位符 37478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74787" name="文本占位符 37478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/>
            <a:r>
              <a:rPr lang="en-US" altLang="zh-CN" dirty="0" err="1"/>
              <a:t>Kosmos</a:t>
            </a:r>
            <a:r>
              <a:rPr lang="en-US" altLang="zh-CN"/>
              <a:t> </a:t>
            </a:r>
            <a:r>
              <a:rPr lang="zh-CN" altLang="en-US" dirty="0"/>
              <a:t>这个字在新约圣经里出现了</a:t>
            </a:r>
            <a:r>
              <a:rPr lang="en-US" altLang="zh-CN"/>
              <a:t>182</a:t>
            </a:r>
            <a:r>
              <a:rPr lang="zh-CN" altLang="en-US" dirty="0"/>
              <a:t>次</a:t>
            </a:r>
            <a:r>
              <a:rPr lang="en-US" altLang="zh-CN"/>
              <a:t>.</a:t>
            </a:r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4130" name="标题 304129"/>
          <p:cNvSpPr>
            <a:spLocks noGrp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lvl="0">
              <a:buClrTx/>
              <a:buSzTx/>
              <a:buFontTx/>
              <a:defRPr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4131" name="副标题 304130"/>
          <p:cNvSpPr>
            <a:spLocks noGrp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lvl1pPr>
            <a:lvl2pPr marL="344805" lvl="1" indent="0"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lvl2pPr>
            <a:lvl3pPr marL="671830" lvl="2" indent="0" 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lvl3pPr>
            <a:lvl4pPr marL="1024255" lvl="3" indent="0" algn="ctr">
              <a:buClr>
                <a:schemeClr val="accent2"/>
              </a:buClr>
              <a:buSzPct val="70000"/>
              <a:buFont typeface="Wingdings" panose="05000000000000000000" pitchFamily="2" charset="2"/>
              <a:buNone/>
              <a:defRPr/>
            </a:lvl4pPr>
            <a:lvl5pPr marL="1341755" lvl="4" indent="0" algn="ctr">
              <a:buClr>
                <a:schemeClr val="accent1"/>
              </a:buClr>
              <a:buSzPct val="75000"/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304132" name="日期占位符 304131"/>
          <p:cNvSpPr>
            <a:spLocks noGrp="1"/>
          </p:cNvSpPr>
          <p:nvPr>
            <p:ph type="dt" sz="half" idx="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>
              <a:defRPr sz="1200">
                <a:latin typeface="Garamond" panose="02020404030301010803" pitchFamily="18" charset="0"/>
              </a:defRPr>
            </a:lvl1pPr>
          </a:lstStyle>
          <a:p>
            <a:pPr eaLnBrk="1" hangingPunct="1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304133" name="页脚占位符 304132"/>
          <p:cNvSpPr>
            <a:spLocks noGrp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200">
                <a:latin typeface="Garamond" panose="02020404030301010803" pitchFamily="18" charset="0"/>
              </a:defRPr>
            </a:lvl1pPr>
          </a:lstStyle>
          <a:p>
            <a:pPr eaLnBrk="1" hangingPunct="1"/>
            <a:endParaRPr lang="zh-CN" altLang="en-US" dirty="0"/>
          </a:p>
        </p:txBody>
      </p:sp>
      <p:sp>
        <p:nvSpPr>
          <p:cNvPr id="304134" name="灯片编号占位符 304133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pPr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304135" name="任意多边形 304134"/>
          <p:cNvSpPr/>
          <p:nvPr/>
        </p:nvSpPr>
        <p:spPr>
          <a:xfrm>
            <a:off x="609600" y="1219200"/>
            <a:ext cx="7924800" cy="914400"/>
          </a:xfrm>
          <a:custGeom>
            <a:avLst/>
            <a:gdLst/>
            <a:ahLst/>
            <a:cxnLst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>
                <a:alpha val="100000"/>
              </a:schemeClr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04136" name="直接连接符 304135"/>
          <p:cNvSpPr/>
          <p:nvPr/>
        </p:nvSpPr>
        <p:spPr>
          <a:xfrm>
            <a:off x="1981200" y="3962400"/>
            <a:ext cx="6511925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52930" cy="585311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4130" name="标题 304129"/>
          <p:cNvSpPr>
            <a:spLocks noGrp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lvl="0">
              <a:buClrTx/>
              <a:buSzTx/>
              <a:buFontTx/>
              <a:defRPr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4131" name="副标题 304130"/>
          <p:cNvSpPr>
            <a:spLocks noGrp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lvl1pPr>
            <a:lvl2pPr marL="344805" lvl="1" indent="0"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lvl2pPr>
            <a:lvl3pPr marL="671830" lvl="2" indent="0" 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lvl3pPr>
            <a:lvl4pPr marL="1024255" lvl="3" indent="0" algn="ctr">
              <a:buClr>
                <a:schemeClr val="accent2"/>
              </a:buClr>
              <a:buSzPct val="70000"/>
              <a:buFont typeface="Wingdings" panose="05000000000000000000" pitchFamily="2" charset="2"/>
              <a:buNone/>
              <a:defRPr/>
            </a:lvl4pPr>
            <a:lvl5pPr marL="1341755" lvl="4" indent="0" algn="ctr">
              <a:buClr>
                <a:schemeClr val="accent1"/>
              </a:buClr>
              <a:buSzPct val="75000"/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304132" name="日期占位符 304131"/>
          <p:cNvSpPr>
            <a:spLocks noGrp="1"/>
          </p:cNvSpPr>
          <p:nvPr>
            <p:ph type="dt" sz="half" idx="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>
              <a:defRPr sz="1200">
                <a:latin typeface="Garamond" panose="02020404030301010803" pitchFamily="18" charset="0"/>
              </a:defRPr>
            </a:lvl1pPr>
          </a:lstStyle>
          <a:p>
            <a:pPr eaLnBrk="1" hangingPunct="1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304133" name="页脚占位符 304132"/>
          <p:cNvSpPr>
            <a:spLocks noGrp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200">
                <a:latin typeface="Garamond" panose="02020404030301010803" pitchFamily="18" charset="0"/>
              </a:defRPr>
            </a:lvl1pPr>
          </a:lstStyle>
          <a:p>
            <a:pPr eaLnBrk="1" hangingPunct="1"/>
            <a:endParaRPr lang="zh-CN" altLang="en-US" dirty="0"/>
          </a:p>
        </p:txBody>
      </p:sp>
      <p:sp>
        <p:nvSpPr>
          <p:cNvPr id="304134" name="灯片编号占位符 304133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pPr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304135" name="任意多边形 304134"/>
          <p:cNvSpPr/>
          <p:nvPr/>
        </p:nvSpPr>
        <p:spPr>
          <a:xfrm>
            <a:off x="609600" y="1219200"/>
            <a:ext cx="7924800" cy="914400"/>
          </a:xfrm>
          <a:custGeom>
            <a:avLst/>
            <a:gdLst/>
            <a:ahLst/>
            <a:cxnLst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>
                <a:alpha val="100000"/>
              </a:schemeClr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sz="1800"/>
          </a:p>
        </p:txBody>
      </p:sp>
      <p:sp>
        <p:nvSpPr>
          <p:cNvPr id="304136" name="直接连接符 304135"/>
          <p:cNvSpPr/>
          <p:nvPr/>
        </p:nvSpPr>
        <p:spPr>
          <a:xfrm>
            <a:off x="1981200" y="3962400"/>
            <a:ext cx="6511925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307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307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52930" cy="585311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307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307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3106" name="标题 303105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3107" name="文本占位符 30310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03108" name="日期占位符 303107"/>
          <p:cNvSpPr>
            <a:spLocks noGrp="1"/>
          </p:cNvSpPr>
          <p:nvPr>
            <p:ph type="dt" sz="half" idx="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>
              <a:defRPr sz="1200">
                <a:latin typeface="Garamond" panose="02020404030301010803" pitchFamily="18" charset="0"/>
              </a:defRPr>
            </a:lvl1pPr>
          </a:lstStyle>
          <a:p>
            <a:pPr lvl="0" eaLnBrk="1" hangingPunct="1"/>
            <a:endParaRPr lang="zh-CN" altLang="en-US" dirty="0"/>
          </a:p>
        </p:txBody>
      </p:sp>
      <p:sp>
        <p:nvSpPr>
          <p:cNvPr id="303109" name="页脚占位符 303108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200">
                <a:latin typeface="Garamond" panose="02020404030301010803" pitchFamily="18" charset="0"/>
              </a:defRPr>
            </a:lvl1pPr>
          </a:lstStyle>
          <a:p>
            <a:pPr lvl="0" eaLnBrk="1" hangingPunct="1"/>
            <a:endParaRPr lang="zh-CN" altLang="en-US" dirty="0"/>
          </a:p>
        </p:txBody>
      </p:sp>
      <p:sp>
        <p:nvSpPr>
          <p:cNvPr id="303110" name="灯片编号占位符 303109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303111" name="任意多边形 303110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>
                <a:alpha val="100000"/>
              </a:schemeClr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03112" name="直接连接符 303111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2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69925" lvl="1" indent="-32512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022350" lvl="2" indent="-35052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39850" lvl="3" indent="-315595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81480" lvl="4" indent="-339725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3106" name="标题 303105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3107" name="文本占位符 30310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03108" name="日期占位符 303107"/>
          <p:cNvSpPr>
            <a:spLocks noGrp="1"/>
          </p:cNvSpPr>
          <p:nvPr>
            <p:ph type="dt" sz="half" idx="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>
              <a:defRPr sz="1200">
                <a:latin typeface="Garamond" panose="02020404030301010803" pitchFamily="18" charset="0"/>
              </a:defRPr>
            </a:lvl1pPr>
          </a:lstStyle>
          <a:p>
            <a:pPr lvl="0" eaLnBrk="1" hangingPunct="1"/>
            <a:endParaRPr lang="zh-CN" altLang="en-US" dirty="0"/>
          </a:p>
        </p:txBody>
      </p:sp>
      <p:sp>
        <p:nvSpPr>
          <p:cNvPr id="303109" name="页脚占位符 303108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200">
                <a:latin typeface="Garamond" panose="02020404030301010803" pitchFamily="18" charset="0"/>
              </a:defRPr>
            </a:lvl1pPr>
          </a:lstStyle>
          <a:p>
            <a:pPr lvl="0" eaLnBrk="1" hangingPunct="1"/>
            <a:endParaRPr lang="zh-CN" altLang="en-US" dirty="0"/>
          </a:p>
        </p:txBody>
      </p:sp>
      <p:sp>
        <p:nvSpPr>
          <p:cNvPr id="303110" name="灯片编号占位符 303109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303111" name="任意多边形 303110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>
                <a:alpha val="100000"/>
              </a:schemeClr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sz="1800"/>
          </a:p>
        </p:txBody>
      </p:sp>
      <p:sp>
        <p:nvSpPr>
          <p:cNvPr id="303112" name="直接连接符 303111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2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69925" lvl="1" indent="-32512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022350" lvl="2" indent="-35052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39850" lvl="3" indent="-315595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81480" lvl="4" indent="-339725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4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5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6.xml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7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8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9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0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1.xml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4.xml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5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6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6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97.xml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9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/Relationships>
</file>

<file path=ppt/slides/_rels/slide5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hemeOverride" Target="../theme/themeOverride39.xml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5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hemeOverride" Target="../theme/themeOverride40.xml"/><Relationship Id="rId4" Type="http://schemas.openxmlformats.org/officeDocument/2006/relationships/image" Target="../media/image9.jpeg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5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hemeOverride" Target="../theme/themeOverride41.xml"/><Relationship Id="rId4" Type="http://schemas.openxmlformats.org/officeDocument/2006/relationships/image" Target="../media/image13.jpeg"/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5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hemeOverride" Target="../theme/themeOverride42.xml"/><Relationship Id="rId4" Type="http://schemas.openxmlformats.org/officeDocument/2006/relationships/image" Target="../media/image17.jpeg"/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slides/_rels/slide5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hemeOverride" Target="../theme/themeOverride43.xml"/><Relationship Id="rId4" Type="http://schemas.openxmlformats.org/officeDocument/2006/relationships/image" Target="../media/image21.jpeg"/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image" Target="../media/image18.jpeg"/></Relationships>
</file>

<file path=ppt/slides/_rels/slide5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hemeOverride" Target="../theme/themeOverride44.xml"/><Relationship Id="rId4" Type="http://schemas.openxmlformats.org/officeDocument/2006/relationships/image" Target="../media/image25.jpeg"/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image" Target="../media/image22.jpeg"/></Relationships>
</file>

<file path=ppt/slides/_rels/slide5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hemeOverride" Target="../theme/themeOverride45.xml"/><Relationship Id="rId4" Type="http://schemas.openxmlformats.org/officeDocument/2006/relationships/image" Target="../media/image25.jpeg"/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image" Target="../media/image26.jpeg"/></Relationships>
</file>

<file path=ppt/slides/_rels/slide5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themeOverride" Target="../theme/themeOverride46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hemeOverride" Target="../theme/themeOverride47.xml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6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hemeOverride" Target="../theme/themeOverride48.xml"/><Relationship Id="rId4" Type="http://schemas.openxmlformats.org/officeDocument/2006/relationships/image" Target="../media/image17.jpeg"/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slides/_rels/slide6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9.jpeg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6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themeOverride" Target="../theme/themeOverride49.xml"/><Relationship Id="rId4" Type="http://schemas.openxmlformats.org/officeDocument/2006/relationships/image" Target="../media/image25.jpeg"/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image" Target="../media/image26.jpe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6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7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8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9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0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3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4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6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7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8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9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0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1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3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jpeg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5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6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jpeg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7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8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9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80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1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2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-36195" y="-2730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1928813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00563"/>
            <a:ext cx="9144000" cy="180975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认识</a:t>
            </a:r>
            <a:r>
              <a:rPr lang="zh-CN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世界</a:t>
            </a:r>
            <a:endParaRPr lang="zh-CN" altLang="en-US" sz="88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6444615" y="260350"/>
            <a:ext cx="2439670" cy="1110615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讲真理传福音</a:t>
            </a:r>
            <a:r>
              <a:rPr lang="en-US" altLang="zh-CN" sz="16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17</a:t>
            </a:r>
            <a:endParaRPr lang="en-US" altLang="zh-CN" sz="16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37570" name="组合 237569"/>
          <p:cNvGrpSpPr>
            <a:grpSpLocks noChangeAspect="1"/>
          </p:cNvGrpSpPr>
          <p:nvPr/>
        </p:nvGrpSpPr>
        <p:grpSpPr>
          <a:xfrm>
            <a:off x="179388" y="1052513"/>
            <a:ext cx="10656887" cy="4849812"/>
            <a:chOff x="249" y="663"/>
            <a:chExt cx="6700" cy="3055"/>
          </a:xfrm>
        </p:grpSpPr>
        <p:sp>
          <p:nvSpPr>
            <p:cNvPr id="237571" name="矩形 237570"/>
            <p:cNvSpPr>
              <a:spLocks noChangeAspect="1" noTextEdit="1"/>
            </p:cNvSpPr>
            <p:nvPr/>
          </p:nvSpPr>
          <p:spPr>
            <a:xfrm>
              <a:off x="249" y="663"/>
              <a:ext cx="6700" cy="305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cxnSp>
          <p:nvCxnSpPr>
            <p:cNvPr id="237572" name="_s237572"/>
            <p:cNvCxnSpPr>
              <a:stCxn id="237576" idx="1"/>
              <a:endCxn id="237574" idx="2"/>
            </p:cNvCxnSpPr>
            <p:nvPr/>
          </p:nvCxnSpPr>
          <p:spPr>
            <a:xfrm rot="10800000">
              <a:off x="703" y="1132"/>
              <a:ext cx="228" cy="1490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37573" name="_s237573"/>
            <p:cNvCxnSpPr/>
            <p:nvPr/>
          </p:nvCxnSpPr>
          <p:spPr>
            <a:xfrm rot="10800000">
              <a:off x="703" y="1118"/>
              <a:ext cx="228" cy="629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37574" name="_s237574"/>
            <p:cNvSpPr/>
            <p:nvPr/>
          </p:nvSpPr>
          <p:spPr>
            <a:xfrm>
              <a:off x="249" y="663"/>
              <a:ext cx="907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 当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37575" name="_s237575"/>
            <p:cNvSpPr/>
            <p:nvPr/>
          </p:nvSpPr>
          <p:spPr>
            <a:xfrm>
              <a:off x="931" y="1525"/>
              <a:ext cx="540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该隐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37576" name="_s237576"/>
            <p:cNvSpPr/>
            <p:nvPr/>
          </p:nvSpPr>
          <p:spPr>
            <a:xfrm>
              <a:off x="931" y="2387"/>
              <a:ext cx="542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亚伯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37577" name="_s1028"/>
            <p:cNvCxnSpPr/>
            <p:nvPr/>
          </p:nvCxnSpPr>
          <p:spPr>
            <a:xfrm rot="10800000">
              <a:off x="1466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37578" name="_s1036"/>
            <p:cNvSpPr/>
            <p:nvPr/>
          </p:nvSpPr>
          <p:spPr>
            <a:xfrm>
              <a:off x="1655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以诺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37579" name="_s1028"/>
            <p:cNvCxnSpPr/>
            <p:nvPr/>
          </p:nvCxnSpPr>
          <p:spPr>
            <a:xfrm rot="10800000">
              <a:off x="2192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37580" name="_s1036"/>
            <p:cNvSpPr/>
            <p:nvPr/>
          </p:nvSpPr>
          <p:spPr>
            <a:xfrm>
              <a:off x="2381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以拿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37581" name="_s1028"/>
            <p:cNvCxnSpPr/>
            <p:nvPr/>
          </p:nvCxnSpPr>
          <p:spPr>
            <a:xfrm rot="10800000">
              <a:off x="2918" y="1761"/>
              <a:ext cx="189" cy="1"/>
            </a:xfrm>
            <a:prstGeom prst="straightConnector1">
              <a:avLst/>
            </a:prstGeom>
            <a:ln w="28575" cap="rnd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cxnSp>
        <p:sp>
          <p:nvSpPr>
            <p:cNvPr id="237582" name="_s1036"/>
            <p:cNvSpPr/>
            <p:nvPr/>
          </p:nvSpPr>
          <p:spPr>
            <a:xfrm>
              <a:off x="3107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拉麦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37583" name="_s1028"/>
            <p:cNvCxnSpPr/>
            <p:nvPr/>
          </p:nvCxnSpPr>
          <p:spPr>
            <a:xfrm rot="10800000">
              <a:off x="3644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37584" name="_s1036"/>
            <p:cNvSpPr/>
            <p:nvPr/>
          </p:nvSpPr>
          <p:spPr>
            <a:xfrm>
              <a:off x="3832" y="1616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000" dirty="0">
                  <a:ea typeface="黑体" panose="02010609060101010101" pitchFamily="2" charset="-122"/>
                </a:rPr>
                <a:t>土八该隐</a:t>
              </a:r>
              <a:endParaRPr lang="zh-CN" altLang="en-US" sz="2000" dirty="0">
                <a:ea typeface="黑体" panose="02010609060101010101" pitchFamily="2" charset="-122"/>
              </a:endParaRPr>
            </a:p>
          </p:txBody>
        </p:sp>
        <p:cxnSp>
          <p:nvCxnSpPr>
            <p:cNvPr id="237585" name="肘形连接符 237584"/>
            <p:cNvCxnSpPr>
              <a:stCxn id="237586" idx="1"/>
            </p:cNvCxnSpPr>
            <p:nvPr/>
          </p:nvCxnSpPr>
          <p:spPr>
            <a:xfrm rot="-10800000" flipV="1">
              <a:off x="3742" y="1366"/>
              <a:ext cx="90" cy="386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37586" name="圆角矩形 237585"/>
            <p:cNvSpPr/>
            <p:nvPr/>
          </p:nvSpPr>
          <p:spPr>
            <a:xfrm>
              <a:off x="3832" y="1207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800" dirty="0">
                  <a:ea typeface="黑体" panose="02010609060101010101" pitchFamily="2" charset="-122"/>
                </a:rPr>
                <a:t>犹八</a:t>
              </a:r>
              <a:endParaRPr lang="zh-CN" altLang="en-US" sz="2800" dirty="0">
                <a:ea typeface="黑体" panose="02010609060101010101" pitchFamily="2" charset="-122"/>
              </a:endParaRPr>
            </a:p>
          </p:txBody>
        </p:sp>
        <p:cxnSp>
          <p:nvCxnSpPr>
            <p:cNvPr id="237587" name="肘形连接符 237586"/>
            <p:cNvCxnSpPr>
              <a:stCxn id="237588" idx="1"/>
            </p:cNvCxnSpPr>
            <p:nvPr/>
          </p:nvCxnSpPr>
          <p:spPr>
            <a:xfrm rot="-10800000" flipV="1">
              <a:off x="3742" y="958"/>
              <a:ext cx="90" cy="794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37588" name="圆角矩形 237587"/>
            <p:cNvSpPr/>
            <p:nvPr/>
          </p:nvSpPr>
          <p:spPr>
            <a:xfrm>
              <a:off x="3832" y="799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800" dirty="0">
                  <a:ea typeface="黑体" panose="02010609060101010101" pitchFamily="2" charset="-122"/>
                </a:rPr>
                <a:t>雅八</a:t>
              </a:r>
              <a:endParaRPr lang="zh-CN" altLang="en-US" sz="2800" dirty="0">
                <a:ea typeface="黑体" panose="02010609060101010101" pitchFamily="2" charset="-122"/>
              </a:endParaRPr>
            </a:p>
          </p:txBody>
        </p:sp>
      </p:grpSp>
      <p:sp>
        <p:nvSpPr>
          <p:cNvPr id="237589" name="标题 237588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p>
            <a:r>
              <a:rPr lang="zh-CN" altLang="en-US" sz="4000" dirty="0"/>
              <a:t>人类的两条线</a:t>
            </a:r>
            <a:endParaRPr lang="zh-CN" altLang="en-US" sz="4000" dirty="0"/>
          </a:p>
        </p:txBody>
      </p:sp>
      <p:sp>
        <p:nvSpPr>
          <p:cNvPr id="237590" name="直接连接符 237589"/>
          <p:cNvSpPr/>
          <p:nvPr/>
        </p:nvSpPr>
        <p:spPr>
          <a:xfrm>
            <a:off x="539750" y="3500438"/>
            <a:ext cx="8135938" cy="0"/>
          </a:xfrm>
          <a:prstGeom prst="line">
            <a:avLst/>
          </a:prstGeom>
          <a:ln w="50800" cap="flat" cmpd="sng">
            <a:solidFill>
              <a:srgbClr val="99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7591" name="文本框 237590"/>
          <p:cNvSpPr txBox="1"/>
          <p:nvPr/>
        </p:nvSpPr>
        <p:spPr>
          <a:xfrm>
            <a:off x="2771775" y="1268413"/>
            <a:ext cx="20161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知识树的线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37592" name="文本框 237591"/>
          <p:cNvSpPr txBox="1"/>
          <p:nvPr/>
        </p:nvSpPr>
        <p:spPr>
          <a:xfrm>
            <a:off x="2627313" y="5516563"/>
            <a:ext cx="24479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生命树的线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37593" name="矩形标注 237592"/>
          <p:cNvSpPr/>
          <p:nvPr/>
        </p:nvSpPr>
        <p:spPr>
          <a:xfrm>
            <a:off x="4284663" y="404813"/>
            <a:ext cx="2159000" cy="647700"/>
          </a:xfrm>
          <a:prstGeom prst="wedgeRectCallout">
            <a:avLst>
              <a:gd name="adj1" fmla="val 48824"/>
              <a:gd name="adj2" fmla="val 87255"/>
            </a:avLst>
          </a:prstGeom>
          <a:solidFill>
            <a:srgbClr val="FF9900"/>
          </a:solidFill>
          <a:ln w="952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住帐棚</a:t>
            </a:r>
            <a:r>
              <a:rPr lang="en-US" altLang="zh-CN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牧养牲畜之人的祖师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37594" name="矩形标注 237593"/>
          <p:cNvSpPr/>
          <p:nvPr/>
        </p:nvSpPr>
        <p:spPr>
          <a:xfrm>
            <a:off x="7308850" y="476250"/>
            <a:ext cx="1295400" cy="865188"/>
          </a:xfrm>
          <a:prstGeom prst="wedgeRectCallout">
            <a:avLst>
              <a:gd name="adj1" fmla="val -85051"/>
              <a:gd name="adj2" fmla="val 131833"/>
            </a:avLst>
          </a:prstGeom>
          <a:solidFill>
            <a:srgbClr val="FF9900"/>
          </a:solidFill>
          <a:ln w="952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dirty="0">
                <a:ea typeface="楷体_GB2312" pitchFamily="49" charset="-122"/>
              </a:rPr>
              <a:t>一切弹琴吹箫之人的祖师</a:t>
            </a:r>
            <a:endParaRPr lang="zh-CN" altLang="en-US" dirty="0">
              <a:ea typeface="楷体_GB2312" pitchFamily="49" charset="-122"/>
            </a:endParaRPr>
          </a:p>
        </p:txBody>
      </p:sp>
      <p:sp>
        <p:nvSpPr>
          <p:cNvPr id="237595" name="矩形标注 237594"/>
          <p:cNvSpPr/>
          <p:nvPr/>
        </p:nvSpPr>
        <p:spPr>
          <a:xfrm>
            <a:off x="7524750" y="1989138"/>
            <a:ext cx="1008063" cy="935037"/>
          </a:xfrm>
          <a:prstGeom prst="wedgeRectCallout">
            <a:avLst>
              <a:gd name="adj1" fmla="val -109685"/>
              <a:gd name="adj2" fmla="val 40153"/>
            </a:avLst>
          </a:prstGeom>
          <a:solidFill>
            <a:srgbClr val="FF9900"/>
          </a:solidFill>
          <a:ln w="952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dirty="0">
                <a:ea typeface="楷体_GB2312" pitchFamily="49" charset="-122"/>
              </a:rPr>
              <a:t>打造各样铜铁利器的</a:t>
            </a:r>
            <a:endParaRPr lang="zh-CN" altLang="en-US" dirty="0">
              <a:ea typeface="楷体_GB2312" pitchFamily="49" charset="-122"/>
            </a:endParaRPr>
          </a:p>
        </p:txBody>
      </p:sp>
      <p:sp>
        <p:nvSpPr>
          <p:cNvPr id="237596" name="椭圆 237595"/>
          <p:cNvSpPr/>
          <p:nvPr/>
        </p:nvSpPr>
        <p:spPr>
          <a:xfrm>
            <a:off x="5292725" y="188913"/>
            <a:ext cx="3382963" cy="3240087"/>
          </a:xfrm>
          <a:prstGeom prst="ellipse">
            <a:avLst/>
          </a:prstGeom>
          <a:solidFill>
            <a:srgbClr val="FFFF99">
              <a:alpha val="42999"/>
            </a:srgbClr>
          </a:solidFill>
          <a:ln w="222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sz="6600" dirty="0">
                <a:ea typeface="隶书" pitchFamily="49" charset="-122"/>
              </a:rPr>
              <a:t>世界</a:t>
            </a:r>
            <a:endParaRPr lang="zh-CN" altLang="en-US" sz="6600" dirty="0">
              <a:ea typeface="隶书" pitchFamily="49" charset="-122"/>
            </a:endParaRPr>
          </a:p>
        </p:txBody>
      </p:sp>
      <p:cxnSp>
        <p:nvCxnSpPr>
          <p:cNvPr id="237598" name="_s1028"/>
          <p:cNvCxnSpPr/>
          <p:nvPr/>
        </p:nvCxnSpPr>
        <p:spPr>
          <a:xfrm rot="10800000">
            <a:off x="901700" y="1797050"/>
            <a:ext cx="361950" cy="3086100"/>
          </a:xfrm>
          <a:prstGeom prst="bentConnector2">
            <a:avLst/>
          </a:prstGeom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7599" name="_s1034"/>
          <p:cNvSpPr/>
          <p:nvPr/>
        </p:nvSpPr>
        <p:spPr>
          <a:xfrm>
            <a:off x="1263650" y="4508500"/>
            <a:ext cx="858838" cy="7477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0" tIns="0" rIns="0" bIns="0" anchor="ctr" anchorCtr="0"/>
          <a:p>
            <a:pPr algn="ctr" eaLnBrk="1" hangingPunct="1"/>
            <a:r>
              <a: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rPr>
              <a:t>赛特</a:t>
            </a:r>
            <a:endParaRPr lang="zh-CN" altLang="en-US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237600" name="直接箭头连接符 237599"/>
          <p:cNvCxnSpPr/>
          <p:nvPr/>
        </p:nvCxnSpPr>
        <p:spPr>
          <a:xfrm rot="10800000">
            <a:off x="2106613" y="4883150"/>
            <a:ext cx="300037" cy="1588"/>
          </a:xfrm>
          <a:prstGeom prst="straightConnector1">
            <a:avLst/>
          </a:prstGeom>
          <a:ln w="28575" cap="rnd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cxnSp>
      <p:sp>
        <p:nvSpPr>
          <p:cNvPr id="237601" name="_s1036"/>
          <p:cNvSpPr/>
          <p:nvPr/>
        </p:nvSpPr>
        <p:spPr>
          <a:xfrm>
            <a:off x="2406650" y="4508500"/>
            <a:ext cx="858838" cy="7477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0" tIns="0" rIns="0" bIns="0" anchor="ctr" anchorCtr="0"/>
          <a:p>
            <a:pPr algn="ctr" eaLnBrk="1" hangingPunct="1"/>
            <a:r>
              <a:rPr lang="zh-CN" altLang="en-US" sz="2800" dirty="0">
                <a:ea typeface="黑体" panose="02010609060101010101" pitchFamily="2" charset="-122"/>
              </a:rPr>
              <a:t>挪亚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cxnSp>
        <p:nvCxnSpPr>
          <p:cNvPr id="237602" name="直接箭头连接符 237601"/>
          <p:cNvCxnSpPr/>
          <p:nvPr/>
        </p:nvCxnSpPr>
        <p:spPr>
          <a:xfrm rot="10800000">
            <a:off x="3260725" y="4883150"/>
            <a:ext cx="301625" cy="1588"/>
          </a:xfrm>
          <a:prstGeom prst="straightConnector1">
            <a:avLst/>
          </a:prstGeom>
          <a:ln w="28575" cap="rnd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cxnSp>
      <p:sp>
        <p:nvSpPr>
          <p:cNvPr id="237603" name="_s1036"/>
          <p:cNvSpPr/>
          <p:nvPr/>
        </p:nvSpPr>
        <p:spPr>
          <a:xfrm>
            <a:off x="3562350" y="4508500"/>
            <a:ext cx="858838" cy="7477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0" tIns="0" rIns="0" bIns="0" anchor="ctr" anchorCtr="0"/>
          <a:p>
            <a:pPr algn="ctr" eaLnBrk="1" hangingPunct="1"/>
            <a:r>
              <a:rPr lang="zh-CN" altLang="en-US" sz="2400" dirty="0">
                <a:ea typeface="黑体" panose="02010609060101010101" pitchFamily="2" charset="-122"/>
              </a:rPr>
              <a:t>亚伯</a:t>
            </a:r>
            <a:endParaRPr lang="zh-CN" altLang="en-US" sz="2400" dirty="0">
              <a:ea typeface="黑体" panose="02010609060101010101" pitchFamily="2" charset="-122"/>
            </a:endParaRPr>
          </a:p>
          <a:p>
            <a:pPr algn="ctr" eaLnBrk="1" hangingPunct="1"/>
            <a:r>
              <a:rPr lang="zh-CN" altLang="en-US" sz="2400" dirty="0">
                <a:ea typeface="黑体" panose="02010609060101010101" pitchFamily="2" charset="-122"/>
              </a:rPr>
              <a:t>拉罕</a:t>
            </a:r>
            <a:endParaRPr lang="zh-CN" altLang="en-US" sz="2400" dirty="0">
              <a:ea typeface="黑体" panose="02010609060101010101" pitchFamily="2" charset="-122"/>
            </a:endParaRPr>
          </a:p>
        </p:txBody>
      </p:sp>
      <p:cxnSp>
        <p:nvCxnSpPr>
          <p:cNvPr id="237604" name="直接箭头连接符 237603"/>
          <p:cNvCxnSpPr/>
          <p:nvPr/>
        </p:nvCxnSpPr>
        <p:spPr>
          <a:xfrm rot="10800000">
            <a:off x="4416425" y="4883150"/>
            <a:ext cx="300038" cy="1588"/>
          </a:xfrm>
          <a:prstGeom prst="straightConnector1">
            <a:avLst/>
          </a:prstGeom>
          <a:ln w="28575" cap="rnd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cxnSp>
      <p:sp>
        <p:nvSpPr>
          <p:cNvPr id="237605" name="_s1036"/>
          <p:cNvSpPr/>
          <p:nvPr/>
        </p:nvSpPr>
        <p:spPr>
          <a:xfrm>
            <a:off x="4716463" y="4508500"/>
            <a:ext cx="858837" cy="7477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0" tIns="0" rIns="0" bIns="0" anchor="ctr" anchorCtr="0"/>
          <a:p>
            <a:pPr algn="ctr" eaLnBrk="1" hangingPunct="1"/>
            <a:r>
              <a:rPr lang="zh-CN" altLang="en-US" sz="2800" dirty="0">
                <a:ea typeface="黑体" panose="02010609060101010101" pitchFamily="2" charset="-122"/>
              </a:rPr>
              <a:t>大卫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cxnSp>
        <p:nvCxnSpPr>
          <p:cNvPr id="237606" name="直接箭头连接符 237605"/>
          <p:cNvCxnSpPr/>
          <p:nvPr/>
        </p:nvCxnSpPr>
        <p:spPr>
          <a:xfrm rot="10800000">
            <a:off x="5568950" y="4883150"/>
            <a:ext cx="300038" cy="1588"/>
          </a:xfrm>
          <a:prstGeom prst="straightConnector1">
            <a:avLst/>
          </a:prstGeom>
          <a:ln w="28575" cap="rnd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cxnSp>
      <p:sp>
        <p:nvSpPr>
          <p:cNvPr id="237607" name="_s1036"/>
          <p:cNvSpPr/>
          <p:nvPr/>
        </p:nvSpPr>
        <p:spPr>
          <a:xfrm>
            <a:off x="5868988" y="4508500"/>
            <a:ext cx="858837" cy="7477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0" tIns="0" rIns="0" bIns="0" anchor="ctr" anchorCtr="0"/>
          <a:p>
            <a:pPr algn="ctr" eaLnBrk="1" hangingPunct="1"/>
            <a:r>
              <a:rPr lang="zh-CN" altLang="en-US" sz="2400" dirty="0">
                <a:ea typeface="黑体" panose="02010609060101010101" pitchFamily="2" charset="-122"/>
              </a:rPr>
              <a:t>耶稣</a:t>
            </a:r>
            <a:endParaRPr lang="zh-CN" altLang="en-US" sz="2400" dirty="0">
              <a:ea typeface="黑体" panose="02010609060101010101" pitchFamily="2" charset="-122"/>
            </a:endParaRPr>
          </a:p>
          <a:p>
            <a:pPr algn="ctr" eaLnBrk="1" hangingPunct="1"/>
            <a:r>
              <a:rPr lang="zh-CN" altLang="en-US" sz="2400" dirty="0">
                <a:ea typeface="黑体" panose="02010609060101010101" pitchFamily="2" charset="-122"/>
              </a:rPr>
              <a:t>基督</a:t>
            </a:r>
            <a:endParaRPr lang="zh-CN" altLang="en-US" sz="2400" dirty="0">
              <a:ea typeface="黑体" panose="02010609060101010101" pitchFamily="2" charset="-122"/>
            </a:endParaRPr>
          </a:p>
        </p:txBody>
      </p:sp>
      <p:sp>
        <p:nvSpPr>
          <p:cNvPr id="237608" name="横卷形 237607"/>
          <p:cNvSpPr/>
          <p:nvPr/>
        </p:nvSpPr>
        <p:spPr>
          <a:xfrm>
            <a:off x="2051050" y="3500438"/>
            <a:ext cx="6192838" cy="2881312"/>
          </a:xfrm>
          <a:prstGeom prst="horizontalScroll">
            <a:avLst>
              <a:gd name="adj" fmla="val 12500"/>
            </a:avLst>
          </a:prstGeom>
          <a:solidFill>
            <a:srgbClr val="99CCFF"/>
          </a:solidFill>
          <a:ln w="9525" cap="flat" cmpd="sng">
            <a:solidFill>
              <a:srgbClr val="0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r" eaLnBrk="1" hangingPunct="1"/>
            <a:r>
              <a:rPr lang="zh-CN" altLang="en-US" sz="3600" dirty="0">
                <a:ea typeface="隶书" pitchFamily="49" charset="-122"/>
              </a:rPr>
              <a:t>不要爱世界和世界上的事</a:t>
            </a:r>
            <a:r>
              <a:rPr lang="en-US" altLang="zh-CN" sz="3600">
                <a:latin typeface="Arial" panose="020B0604020202020204" pitchFamily="34" charset="0"/>
                <a:ea typeface="隶书" pitchFamily="49" charset="-122"/>
              </a:rPr>
              <a:t>…</a:t>
            </a:r>
            <a:endParaRPr lang="en-US" altLang="zh-CN" sz="3600">
              <a:ea typeface="隶书" pitchFamily="49" charset="-122"/>
            </a:endParaRPr>
          </a:p>
          <a:p>
            <a:pPr algn="r" eaLnBrk="1" hangingPunct="1"/>
            <a:r>
              <a:rPr lang="zh-CN" altLang="en-US" sz="2400" dirty="0"/>
              <a:t>约翰壹书二</a:t>
            </a:r>
            <a:r>
              <a:rPr lang="en-US" altLang="zh-CN" sz="2400"/>
              <a:t>15  </a:t>
            </a:r>
            <a:endParaRPr lang="en-US" altLang="zh-CN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608" grpId="0" animBg="1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42" name="标题 57344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73443" name="文本占位符 573442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3600" dirty="0"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ea typeface="黑体" panose="02010609060101010101" pitchFamily="2" charset="-122"/>
              </a:rPr>
              <a:t>埃及</a:t>
            </a:r>
            <a:endParaRPr lang="zh-CN" altLang="en-US" sz="2800" dirty="0">
              <a:ea typeface="黑体" panose="02010609060101010101" pitchFamily="2" charset="-122"/>
            </a:endParaRPr>
          </a:p>
          <a:p>
            <a:pPr lvl="1"/>
            <a:r>
              <a:rPr lang="zh-CN" altLang="en-US" sz="2400" dirty="0">
                <a:ea typeface="黑体" panose="02010609060101010101" pitchFamily="2" charset="-122"/>
              </a:rPr>
              <a:t>经节：</a:t>
            </a:r>
            <a:r>
              <a:rPr lang="zh-CN" altLang="en-US" sz="2400" dirty="0">
                <a:latin typeface="宋体" panose="02010600030101010101" pitchFamily="2" charset="-122"/>
              </a:rPr>
              <a:t>（</a:t>
            </a:r>
            <a:r>
              <a:rPr lang="zh-CN" altLang="en-US" sz="2200" dirty="0"/>
              <a:t>创四十二</a:t>
            </a:r>
            <a:r>
              <a:rPr lang="en-US" altLang="zh-CN" sz="2200"/>
              <a:t>1-2</a:t>
            </a:r>
            <a:r>
              <a:rPr lang="zh-CN" altLang="en-US" sz="2200" dirty="0"/>
              <a:t>，民十一</a:t>
            </a:r>
            <a:r>
              <a:rPr lang="en-US" altLang="zh-CN" sz="2200"/>
              <a:t>5</a:t>
            </a:r>
            <a:r>
              <a:rPr lang="zh-CN" altLang="en-US" sz="2200" dirty="0"/>
              <a:t>，创十二</a:t>
            </a:r>
            <a:r>
              <a:rPr lang="en-US" altLang="zh-CN" sz="2200"/>
              <a:t>10</a:t>
            </a:r>
            <a:r>
              <a:rPr lang="zh-CN" altLang="en-US" sz="2200" dirty="0"/>
              <a:t>，四十二</a:t>
            </a:r>
            <a:r>
              <a:rPr lang="en-US" altLang="zh-CN" sz="2200"/>
              <a:t>3</a:t>
            </a:r>
            <a:r>
              <a:rPr lang="zh-CN" altLang="en-US" sz="2200" dirty="0"/>
              <a:t>，四十五</a:t>
            </a:r>
            <a:r>
              <a:rPr lang="en-US" altLang="zh-CN" sz="2200"/>
              <a:t>9-11</a:t>
            </a:r>
            <a:r>
              <a:rPr lang="zh-CN" altLang="en-US" sz="2200" dirty="0"/>
              <a:t>，</a:t>
            </a:r>
            <a:r>
              <a:rPr lang="en-US" altLang="zh-CN" sz="2200"/>
              <a:t>18</a:t>
            </a:r>
            <a:r>
              <a:rPr lang="zh-CN" altLang="en-US" sz="2200" dirty="0"/>
              <a:t>，出一</a:t>
            </a:r>
            <a:r>
              <a:rPr lang="en-US" altLang="zh-CN" sz="2200"/>
              <a:t>11-14</a:t>
            </a:r>
            <a:r>
              <a:rPr lang="zh-CN" altLang="en-US" sz="2400" dirty="0">
                <a:latin typeface="宋体" panose="02010600030101010101" pitchFamily="2" charset="-122"/>
              </a:rPr>
              <a:t>）</a:t>
            </a:r>
            <a:endParaRPr lang="zh-CN" altLang="en-US" sz="24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4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400" dirty="0">
                <a:latin typeface="宋体" panose="02010600030101010101" pitchFamily="2" charset="-122"/>
              </a:rPr>
              <a:t>：埃及是富庶之地，有尼罗河的灌溉，不只食粮有余，且有各样的口味，所以埃及的城是代表世界生活享受的一面。另一方面，神的子民一下到埃及去谋生活，就必落到埃及的权势之下，要为埃及作苦工，作奴隶。所以埃及的城又是代表世界生活权势之下劳苦为奴的一面。总括的说，埃及的城就是代表生活、权势、劳苦为奴的世界。</a:t>
            </a:r>
            <a:endParaRPr lang="zh-CN" altLang="en-US" sz="24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7538" name="标题 57753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77539" name="文本占位符 577538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所多玛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创十三</a:t>
            </a:r>
            <a:r>
              <a:rPr lang="en-US" altLang="zh-CN"/>
              <a:t>13</a:t>
            </a:r>
            <a:r>
              <a:rPr lang="zh-CN" altLang="en-US" dirty="0"/>
              <a:t>，十八</a:t>
            </a:r>
            <a:r>
              <a:rPr lang="en-US" altLang="zh-CN"/>
              <a:t>20</a:t>
            </a:r>
            <a:r>
              <a:rPr lang="zh-CN" altLang="en-US" dirty="0"/>
              <a:t>，十九</a:t>
            </a:r>
            <a:r>
              <a:rPr lang="en-US" altLang="zh-CN"/>
              <a:t>13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：圣经论到所多玛，总是说到她的罪恶。所以所多玛城乃是代表世界罪恶的一面，也就是代表罪恶的世界。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1634" name="标题 58163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81635" name="文本占位符 581634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大巴比伦城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启示录十七、十八章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：大巴比伦城是要变本加厉，尽其所能地，与神为仇，陷害神的子民，是世界开发的最高峰，也是世界的总归结。所以就带来主降临的审判，而被主用烈火焚烧。大巴比伦城的结束也就是世界最终的结局。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5730" name="标题 58572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85731" name="文本占位符 585730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迦勒底的吾珥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创十一</a:t>
            </a:r>
            <a:r>
              <a:rPr lang="en-US" altLang="zh-CN"/>
              <a:t>31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：迦勒底的吾珥是亚伯拉罕的老家，是满了拜偶像的地方。巴比伦城就是在那里（象征宗教的世界）。神呼召亚伯拉罕出迦勒底的吾珥。迦勒底的吾珥象征我们原来所居住的世界，是我们要离开，要出来的。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22" name="标题 59392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93923" name="文本占位符 593922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lnSpc>
                <a:spcPct val="90000"/>
              </a:lnSpc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3200" dirty="0">
                <a:ea typeface="黑体" panose="02010609060101010101" pitchFamily="2" charset="-122"/>
              </a:rPr>
              <a:t>海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（太八</a:t>
            </a:r>
            <a:r>
              <a:rPr lang="en-US" altLang="zh-CN" sz="2800">
                <a:latin typeface="宋体" panose="02010600030101010101" pitchFamily="2" charset="-122"/>
              </a:rPr>
              <a:t>23-27</a:t>
            </a:r>
            <a:r>
              <a:rPr lang="zh-CN" altLang="en-US" sz="2800" dirty="0">
                <a:latin typeface="宋体" panose="02010600030101010101" pitchFamily="2" charset="-122"/>
              </a:rPr>
              <a:t>，主耶稣斥责风与海）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世界就像海，教会就是船。船在海里，说出教会就是一班从世界里蒙召出来的会众，教会在这世界上，却不融于这世界。人在世上若没有得救，就像在海里，迟早都要灭亡。我们要在教会（船）里才能得救，而且要从海里（世界里）“捞”人（带人得救），上船（进入教会生活）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9826" name="标题 58982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89827" name="文本占位符 589826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旷野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太四</a:t>
            </a:r>
            <a:r>
              <a:rPr lang="en-US" altLang="zh-CN"/>
              <a:t>1 </a:t>
            </a:r>
            <a:r>
              <a:rPr lang="zh-CN" altLang="en-US" dirty="0"/>
              <a:t>主耶稣受试探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：主耶稣受浸以后被圣灵引到旷野受试探。同样我们得救以后，也会受撒但许多的试探，而我们受试探的地方，就是旷野。所以，旷野就豫表我们受试探的地方</a:t>
            </a:r>
            <a:r>
              <a:rPr lang="en-US" altLang="zh-CN" sz="2800">
                <a:latin typeface="宋体" panose="02010600030101010101" pitchFamily="2" charset="-122"/>
              </a:rPr>
              <a:t>——</a:t>
            </a:r>
            <a:r>
              <a:rPr lang="zh-CN" altLang="en-US" sz="2800" dirty="0">
                <a:latin typeface="宋体" panose="02010600030101010101" pitchFamily="2" charset="-122"/>
              </a:rPr>
              <a:t>世界。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8018" name="标题 59801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98019" name="文本占位符 598018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田地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太十三</a:t>
            </a:r>
            <a:r>
              <a:rPr lang="en-US" altLang="zh-CN"/>
              <a:t>24</a:t>
            </a:r>
            <a:r>
              <a:rPr lang="zh-CN" altLang="en-US" dirty="0"/>
              <a:t>，</a:t>
            </a:r>
            <a:r>
              <a:rPr lang="en-US" altLang="zh-CN"/>
              <a:t>38  </a:t>
            </a:r>
            <a:r>
              <a:rPr lang="zh-CN" altLang="en-US" dirty="0"/>
              <a:t>稗子的比喻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：主耶稣说到稗子的比喻，他解释说“田地，就是世界”（</a:t>
            </a:r>
            <a:r>
              <a:rPr lang="en-US" altLang="zh-CN" sz="2800">
                <a:latin typeface="宋体" panose="02010600030101010101" pitchFamily="2" charset="-122"/>
              </a:rPr>
              <a:t>38</a:t>
            </a:r>
            <a:r>
              <a:rPr lang="zh-CN" altLang="en-US" sz="2800" dirty="0">
                <a:latin typeface="宋体" panose="02010600030101010101" pitchFamily="2" charset="-122"/>
              </a:rPr>
              <a:t>）。神是把他的话像种子一样撒到“田地，就是世界”里。所以，这里田地象征世界是神撒种地方。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2114" name="标题 60211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602115" name="文本占位符 602114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野地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太十四</a:t>
            </a:r>
            <a:r>
              <a:rPr lang="en-US" altLang="zh-CN"/>
              <a:t>15</a:t>
            </a:r>
            <a:r>
              <a:rPr lang="zh-CN" altLang="en-US" dirty="0"/>
              <a:t>，十五</a:t>
            </a:r>
            <a:r>
              <a:rPr lang="en-US" altLang="zh-CN"/>
              <a:t>33  </a:t>
            </a:r>
            <a:r>
              <a:rPr lang="zh-CN" altLang="en-US" dirty="0"/>
              <a:t>主耶稣使五千，四千人吃饱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：主耶稣使五千，四千人吃饱，两次都是在野地里。这里野地象征这个世界。这是一个饥饿的世界，没有神的话做食物，在这里的人不能得饱足。在“野地”（世界）里的人需要主的供应。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6210" name="标题 60620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606211" name="文本占位符 606210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市场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太二十</a:t>
            </a:r>
            <a:r>
              <a:rPr lang="en-US" altLang="zh-CN"/>
              <a:t>3  </a:t>
            </a:r>
            <a:r>
              <a:rPr lang="zh-CN" altLang="en-US" dirty="0"/>
              <a:t>主耶稣讲在葡萄园做工的比喻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：主耶稣在这里要用这个故事说明赏赐不是律法的事，乃是恩典的事，更不是照着世上商业的观念。所以，在这里，“市场”象征今天满了商业观念的世界。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0306" name="标题 61030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610307" name="文本占位符 610306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地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太二十五</a:t>
            </a:r>
            <a:r>
              <a:rPr lang="en-US" altLang="zh-CN"/>
              <a:t>18  </a:t>
            </a:r>
            <a:r>
              <a:rPr lang="zh-CN" altLang="en-US" dirty="0"/>
              <a:t>主耶稣讲按才受托的比喻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：主耶稣在这个比喻里所说的地乃是象征世界，所以掘开地是表征钻进世界。任何与世界的联合、牵连，甚至一点世俗的交谈，都会埋藏主所给我们的恩赐。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9618" name="标题 239617"/>
          <p:cNvSpPr>
            <a:spLocks noGrp="1"/>
          </p:cNvSpPr>
          <p:nvPr>
            <p:ph type="title"/>
          </p:nvPr>
        </p:nvSpPr>
        <p:spPr>
          <a:xfrm>
            <a:off x="517525" y="334963"/>
            <a:ext cx="7977188" cy="1081087"/>
          </a:xfrm>
        </p:spPr>
        <p:txBody>
          <a:bodyPr/>
          <a:p>
            <a:r>
              <a:rPr lang="zh-CN" altLang="en-US" sz="4800" dirty="0">
                <a:ea typeface="黑体" panose="02010609060101010101" pitchFamily="2" charset="-122"/>
              </a:rPr>
              <a:t>问题：</a:t>
            </a:r>
            <a:endParaRPr lang="zh-CN" altLang="en-US" sz="4800" dirty="0">
              <a:ea typeface="黑体" panose="02010609060101010101" pitchFamily="2" charset="-122"/>
            </a:endParaRPr>
          </a:p>
        </p:txBody>
      </p:sp>
      <p:sp>
        <p:nvSpPr>
          <p:cNvPr id="239619" name="文本占位符 239618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zh-CN" altLang="en-US" sz="3600" dirty="0"/>
              <a:t>什么叫世界？</a:t>
            </a:r>
            <a:endParaRPr lang="zh-CN" altLang="en-US" sz="3600" dirty="0"/>
          </a:p>
          <a:p>
            <a:r>
              <a:rPr lang="zh-CN" altLang="en-US" sz="3600" dirty="0"/>
              <a:t>在圣经里怎么描述这个世界？</a:t>
            </a:r>
            <a:endParaRPr lang="zh-CN" altLang="en-US" sz="3600" dirty="0"/>
          </a:p>
          <a:p>
            <a:r>
              <a:rPr lang="zh-CN" altLang="en-US" sz="3600" dirty="0"/>
              <a:t>世界的由来？性质？组成？</a:t>
            </a:r>
            <a:endParaRPr lang="zh-CN" altLang="en-US" sz="3600" dirty="0"/>
          </a:p>
          <a:p>
            <a:r>
              <a:rPr lang="zh-CN" altLang="en-US" sz="3600" dirty="0"/>
              <a:t>神对世界怎么看？</a:t>
            </a:r>
            <a:endParaRPr lang="zh-CN" altLang="en-US" sz="3600" dirty="0"/>
          </a:p>
          <a:p>
            <a:r>
              <a:rPr lang="zh-CN" altLang="en-US" sz="3600" dirty="0"/>
              <a:t>我们和世界的关系应该怎样？</a:t>
            </a:r>
            <a:endParaRPr lang="zh-CN" altLang="en-US" sz="3600" dirty="0"/>
          </a:p>
          <a:p>
            <a:r>
              <a:rPr lang="zh-CN" altLang="en-US" sz="3600" dirty="0"/>
              <a:t>我们对世界应有什么样的态度？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charRg st="7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charRg st="21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charRg st="34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charRg st="43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charRg st="57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9" grpId="0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02" name="标题 61440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614403" name="文本占位符 614402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远方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路十五</a:t>
            </a:r>
            <a:r>
              <a:rPr lang="en-US" altLang="zh-CN"/>
              <a:t>13  </a:t>
            </a:r>
            <a:r>
              <a:rPr lang="zh-CN" altLang="en-US" dirty="0"/>
              <a:t>主耶稣讲浪子回家的比喻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：主耶稣在这个比喻里所说到：“过了不多几日，小儿子就把他一切所有的，都收拾起来，往远方去了</a:t>
            </a:r>
            <a:r>
              <a:rPr lang="en-US" altLang="zh-CN">
                <a:latin typeface="Arial" panose="020B0604020202020204" pitchFamily="34" charset="0"/>
              </a:rPr>
              <a:t>…</a:t>
            </a:r>
            <a:r>
              <a:rPr lang="en-US" altLang="zh-CN" sz="2800">
                <a:latin typeface="宋体" panose="02010600030101010101" pitchFamily="2" charset="-122"/>
              </a:rPr>
              <a:t>”</a:t>
            </a:r>
            <a:r>
              <a:rPr lang="zh-CN" altLang="en-US" sz="2800" dirty="0">
                <a:latin typeface="宋体" panose="02010600030101010101" pitchFamily="2" charset="-122"/>
              </a:rPr>
              <a:t>。这里的“远方”乃是象征远离父神的世界。人在那里只会“任意放荡，浪费资财”而贫穷不堪。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8498" name="标题 61849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618499" name="文本占位符 618498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加利利的迦拿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约二</a:t>
            </a:r>
            <a:r>
              <a:rPr lang="en-US" altLang="zh-CN"/>
              <a:t>1  </a:t>
            </a:r>
            <a:r>
              <a:rPr lang="zh-CN" altLang="en-US" dirty="0"/>
              <a:t>主耶稣以水变酒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：主耶稣的第一个神迹就是发生在这里。“加利利”是被人藐视的地方（约七</a:t>
            </a:r>
            <a:r>
              <a:rPr lang="en-US" altLang="zh-CN" sz="2800">
                <a:latin typeface="宋体" panose="02010600030101010101" pitchFamily="2" charset="-122"/>
              </a:rPr>
              <a:t>52</a:t>
            </a:r>
            <a:r>
              <a:rPr lang="zh-CN" altLang="en-US" sz="2800" dirty="0">
                <a:latin typeface="宋体" panose="02010600030101010101" pitchFamily="2" charset="-122"/>
              </a:rPr>
              <a:t>），说出世界低下和卑贱的情形；“迦拿”原文意芦苇，在圣经里，芦苇象征脆弱的人（赛四二</a:t>
            </a:r>
            <a:r>
              <a:rPr lang="en-US" altLang="zh-CN" sz="280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，太十一</a:t>
            </a:r>
            <a:r>
              <a:rPr lang="en-US" altLang="zh-CN" sz="2800">
                <a:latin typeface="宋体" panose="02010600030101010101" pitchFamily="2" charset="-122"/>
              </a:rPr>
              <a:t>7</a:t>
            </a:r>
            <a:r>
              <a:rPr lang="zh-CN" altLang="en-US" sz="2800" dirty="0">
                <a:latin typeface="宋体" panose="02010600030101010101" pitchFamily="2" charset="-122"/>
              </a:rPr>
              <a:t>）。加利利的迦拿就是象征这样的世界，需要主来行“以水变酒”的神迹。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2594" name="标题 62259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622595" name="文本占位符 622594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加利利的迦拿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/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约二</a:t>
            </a:r>
            <a:r>
              <a:rPr lang="en-US" altLang="zh-CN"/>
              <a:t>1  </a:t>
            </a:r>
            <a:r>
              <a:rPr lang="zh-CN" altLang="en-US" dirty="0"/>
              <a:t>主耶稣以水变酒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/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：主耶稣的第一个神迹就是发生在这里。“加利利”是被人藐视的地方（约七</a:t>
            </a:r>
            <a:r>
              <a:rPr lang="en-US" altLang="zh-CN" sz="2800">
                <a:latin typeface="宋体" panose="02010600030101010101" pitchFamily="2" charset="-122"/>
              </a:rPr>
              <a:t>52</a:t>
            </a:r>
            <a:r>
              <a:rPr lang="zh-CN" altLang="en-US" sz="2800" dirty="0">
                <a:latin typeface="宋体" panose="02010600030101010101" pitchFamily="2" charset="-122"/>
              </a:rPr>
              <a:t>），说出世界低下和卑贱的情形；“迦拿”原文意芦苇，在圣经里，芦苇象征脆弱的人（赛四二</a:t>
            </a:r>
            <a:r>
              <a:rPr lang="en-US" altLang="zh-CN" sz="280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，太十一</a:t>
            </a:r>
            <a:r>
              <a:rPr lang="en-US" altLang="zh-CN" sz="2800">
                <a:latin typeface="宋体" panose="02010600030101010101" pitchFamily="2" charset="-122"/>
              </a:rPr>
              <a:t>7</a:t>
            </a:r>
            <a:r>
              <a:rPr lang="zh-CN" altLang="en-US" sz="2800" dirty="0">
                <a:latin typeface="宋体" panose="02010600030101010101" pitchFamily="2" charset="-122"/>
              </a:rPr>
              <a:t>）。加利利的迦拿就是象征这样的世界，需要主来行“以水变酒”的神迹。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42" name="标题 62464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624643" name="文本占位符 624642"/>
          <p:cNvSpPr>
            <a:spLocks noGrp="1"/>
          </p:cNvSpPr>
          <p:nvPr>
            <p:ph type="body" sz="half" idx="1"/>
          </p:nvPr>
        </p:nvSpPr>
        <p:spPr>
          <a:xfrm>
            <a:off x="457200" y="1989138"/>
            <a:ext cx="4038600" cy="4141787"/>
          </a:xfrm>
        </p:spPr>
        <p:txBody>
          <a:bodyPr/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以诺城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巴别和巴别塔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巴比伦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埃及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所多玛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大巴比伦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迦勒底的吾珥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海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endParaRPr lang="zh-CN" altLang="en-US" sz="2800" dirty="0"/>
          </a:p>
        </p:txBody>
      </p:sp>
      <p:sp>
        <p:nvSpPr>
          <p:cNvPr id="624644" name="文本占位符 624643"/>
          <p:cNvSpPr>
            <a:spLocks noGrp="1"/>
          </p:cNvSpPr>
          <p:nvPr>
            <p:ph type="body" sz="half" idx="2"/>
          </p:nvPr>
        </p:nvSpPr>
        <p:spPr>
          <a:xfrm>
            <a:off x="4648200" y="1989138"/>
            <a:ext cx="4038600" cy="4141787"/>
          </a:xfrm>
        </p:spPr>
        <p:txBody>
          <a:bodyPr/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旷野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田地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野地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市场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地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远方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加利利的迦拿 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en-US" altLang="zh-CN" sz="2200">
                <a:latin typeface="Arial" panose="020B0604020202020204" pitchFamily="34" charset="0"/>
              </a:rPr>
              <a:t>……</a:t>
            </a:r>
            <a:endParaRPr lang="en-US" altLang="zh-CN" sz="22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0434" name="标题 53043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sz="4400" b="1" u="sng">
                <a:latin typeface="Arial Narrow" panose="020B0606020202030204" pitchFamily="34" charset="0"/>
                <a:ea typeface="MS Mincho" pitchFamily="49" charset="-128"/>
              </a:rPr>
              <a:t>www.wyoung37.webs.com</a:t>
            </a:r>
            <a:endParaRPr lang="en-US" altLang="zh-CN" sz="4400" b="1" u="sng">
              <a:latin typeface="Arial Narrow" panose="020B0606020202030204" pitchFamily="34" charset="0"/>
              <a:ea typeface="MS Mincho" pitchFamily="49" charset="-128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8594" name="标题 238593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p>
            <a:r>
              <a:rPr lang="zh-CN" altLang="en-US" sz="4800" dirty="0">
                <a:ea typeface="黑体" panose="02010609060101010101" pitchFamily="2" charset="-122"/>
              </a:rPr>
              <a:t>这就是</a:t>
            </a:r>
            <a:endParaRPr lang="zh-CN" altLang="en-US" sz="4800" dirty="0">
              <a:ea typeface="黑体" panose="02010609060101010101" pitchFamily="2" charset="-122"/>
            </a:endParaRPr>
          </a:p>
        </p:txBody>
      </p:sp>
      <p:sp>
        <p:nvSpPr>
          <p:cNvPr id="238596" name="文本框 238595"/>
          <p:cNvSpPr txBox="1"/>
          <p:nvPr/>
        </p:nvSpPr>
        <p:spPr>
          <a:xfrm>
            <a:off x="3419475" y="2060575"/>
            <a:ext cx="489743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dirty="0"/>
          </a:p>
        </p:txBody>
      </p:sp>
      <p:sp>
        <p:nvSpPr>
          <p:cNvPr id="238601" name="文本框 238600"/>
          <p:cNvSpPr txBox="1"/>
          <p:nvPr/>
        </p:nvSpPr>
        <p:spPr>
          <a:xfrm>
            <a:off x="758825" y="2808288"/>
            <a:ext cx="63309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 eaLnBrk="1" hangingPunct="1"/>
            <a:r>
              <a:rPr lang="zh-CN" altLang="en-US" sz="4400" dirty="0"/>
              <a:t>我们今天要探讨的题目</a:t>
            </a:r>
            <a:r>
              <a:rPr lang="en-US" altLang="zh-CN" sz="4400">
                <a:latin typeface="宋体" panose="02010600030101010101" pitchFamily="2" charset="-122"/>
              </a:rPr>
              <a:t>…</a:t>
            </a:r>
            <a:endParaRPr lang="en-US" altLang="zh-CN" sz="440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-36195" y="-2730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1928813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sz="1800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00563"/>
            <a:ext cx="9144000" cy="180975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认识</a:t>
            </a:r>
            <a:r>
              <a:rPr lang="zh-CN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世界</a:t>
            </a:r>
            <a:endParaRPr lang="zh-CN" altLang="en-US" sz="88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6444615" y="260350"/>
            <a:ext cx="2439670" cy="1110615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讲真理传福音</a:t>
            </a:r>
            <a:r>
              <a:rPr lang="en-US" altLang="zh-CN" sz="16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17</a:t>
            </a:r>
            <a:endParaRPr lang="en-US" altLang="zh-CN" sz="16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0642" name="标题 240641"/>
          <p:cNvSpPr>
            <a:spLocks noGrp="1"/>
          </p:cNvSpPr>
          <p:nvPr>
            <p:ph type="ctrTitle"/>
          </p:nvPr>
        </p:nvSpPr>
        <p:spPr/>
        <p:txBody>
          <a:bodyPr vert="horz" anchor="t" anchorCtr="0"/>
          <a:p>
            <a:pPr defTabSz="914400">
              <a:buSzTx/>
              <a:buFontTx/>
              <a:buNone/>
            </a:pPr>
            <a:r>
              <a:rPr lang="zh-CN" altLang="en-US" sz="8000" kern="1200" baseline="0" dirty="0">
                <a:latin typeface="Garamond" panose="02020404030301010803" pitchFamily="18" charset="0"/>
                <a:ea typeface="隶书" pitchFamily="49" charset="-122"/>
              </a:rPr>
              <a:t>认识世界</a:t>
            </a:r>
            <a:endParaRPr lang="zh-CN" altLang="en-US" sz="8000" kern="1200" baseline="0" dirty="0">
              <a:latin typeface="Garamond" panose="02020404030301010803" pitchFamily="18" charset="0"/>
              <a:ea typeface="隶书" pitchFamily="49" charset="-122"/>
            </a:endParaRPr>
          </a:p>
        </p:txBody>
      </p:sp>
      <p:sp>
        <p:nvSpPr>
          <p:cNvPr id="240669" name="副标题 240668"/>
          <p:cNvSpPr>
            <a:spLocks noGrp="1"/>
          </p:cNvSpPr>
          <p:nvPr>
            <p:ph type="subTitle" idx="1"/>
          </p:nvPr>
        </p:nvSpPr>
        <p:spPr/>
        <p:txBody>
          <a:bodyPr anchor="t" anchorCtr="0"/>
          <a:p>
            <a:pPr algn="r" defTabSz="914400">
              <a:buSzPct val="65000"/>
            </a:pPr>
            <a:r>
              <a:rPr lang="zh-CN" altLang="en-US" sz="3200" kern="1200" baseline="0" dirty="0">
                <a:latin typeface="Arial" panose="020B0604020202020204" pitchFamily="34" charset="0"/>
                <a:ea typeface="宋体" panose="02010600030101010101" pitchFamily="2" charset="-122"/>
              </a:rPr>
              <a:t>“不要爱世界和世界上的事</a:t>
            </a:r>
            <a:r>
              <a:rPr lang="en-US" altLang="zh-CN" sz="3200" kern="1200" baseline="0">
                <a:latin typeface="Arial" panose="020B0604020202020204" pitchFamily="34" charset="0"/>
                <a:ea typeface="宋体" panose="02010600030101010101" pitchFamily="2" charset="-122"/>
              </a:rPr>
              <a:t>…”</a:t>
            </a:r>
            <a:endParaRPr lang="en-US" altLang="zh-CN"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r" defTabSz="914400">
              <a:buSzPct val="65000"/>
            </a:pPr>
            <a:endParaRPr lang="en-US" altLang="zh-CN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0643" name="文本框 240642"/>
          <p:cNvSpPr txBox="1"/>
          <p:nvPr/>
        </p:nvSpPr>
        <p:spPr>
          <a:xfrm>
            <a:off x="3419475" y="2060575"/>
            <a:ext cx="489743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0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066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2" grpId="0"/>
      <p:bldP spid="24066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1666" name="标题 24166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5400" dirty="0">
                <a:ea typeface="黑体" panose="02010609060101010101" pitchFamily="2" charset="-122"/>
              </a:rPr>
              <a:t>先看第一个问题：</a:t>
            </a:r>
            <a:endParaRPr lang="zh-CN" altLang="en-US" sz="5400" dirty="0">
              <a:ea typeface="黑体" panose="0201060906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3522" name="标题 363521"/>
          <p:cNvSpPr>
            <a:spLocks noGrp="1"/>
          </p:cNvSpPr>
          <p:nvPr>
            <p:ph type="ctrTitle"/>
          </p:nvPr>
        </p:nvSpPr>
        <p:spPr/>
        <p:txBody>
          <a:bodyPr anchor="t" anchorCtr="0"/>
          <a:p>
            <a:pPr defTabSz="914400">
              <a:buSzTx/>
              <a:buFontTx/>
              <a:buNone/>
            </a:pPr>
            <a:r>
              <a:rPr lang="zh-CN" altLang="en-US" sz="5400" kern="1200" baseline="0" dirty="0">
                <a:latin typeface="Garamond" panose="02020404030301010803" pitchFamily="18" charset="0"/>
                <a:ea typeface="黑体" panose="02010609060101010101" pitchFamily="2" charset="-122"/>
              </a:rPr>
              <a:t>什么是“世界”？</a:t>
            </a:r>
            <a:endParaRPr lang="zh-CN" altLang="en-US" sz="5400" kern="1200" baseline="0" dirty="0">
              <a:latin typeface="Garamond" panose="02020404030301010803" pitchFamily="18" charset="0"/>
              <a:ea typeface="黑体" panose="02010609060101010101" pitchFamily="2" charset="-122"/>
            </a:endParaRPr>
          </a:p>
        </p:txBody>
      </p:sp>
      <p:sp>
        <p:nvSpPr>
          <p:cNvPr id="363523" name="副标题 363522"/>
          <p:cNvSpPr>
            <a:spLocks noGrp="1"/>
          </p:cNvSpPr>
          <p:nvPr>
            <p:ph type="subTitle" idx="1"/>
          </p:nvPr>
        </p:nvSpPr>
        <p:spPr/>
        <p:txBody>
          <a:bodyPr anchor="t" anchorCtr="0"/>
          <a:p>
            <a:pPr marL="609600" indent="-609600" defTabSz="914400">
              <a:buSzTx/>
            </a:pPr>
            <a:r>
              <a:rPr lang="zh-CN" altLang="en-US" kern="1200" baseline="0" dirty="0">
                <a:latin typeface="Arial" panose="020B0604020202020204" pitchFamily="34" charset="0"/>
                <a:ea typeface="宋体" panose="02010600030101010101" pitchFamily="2" charset="-122"/>
              </a:rPr>
              <a:t>一个属撒但的邪恶系统</a:t>
            </a:r>
            <a:r>
              <a:rPr lang="en-US" altLang="zh-CN" kern="1200" baseline="0"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endParaRPr lang="en-US" altLang="zh-CN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02" name="标题 35840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“世界”这个字在圣经里的应用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58403" name="文本占位符 358402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dirty="0"/>
              <a:t>“世界”这个字的希腊文原文是</a:t>
            </a:r>
            <a:r>
              <a:rPr lang="en-US" altLang="zh-CN" dirty="0" err="1"/>
              <a:t>Kosmos</a:t>
            </a:r>
            <a:r>
              <a:rPr lang="zh-CN" altLang="en-US" dirty="0"/>
              <a:t>，</a:t>
            </a:r>
            <a:r>
              <a:rPr lang="en-US" altLang="zh-CN"/>
              <a:t>(Strong‘s Number: 2889 )</a:t>
            </a:r>
            <a:r>
              <a:rPr lang="zh-CN" altLang="en-US" dirty="0"/>
              <a:t>在新约圣经里共出现了</a:t>
            </a:r>
            <a:r>
              <a:rPr lang="en-US" altLang="zh-CN"/>
              <a:t>182</a:t>
            </a:r>
            <a:r>
              <a:rPr lang="zh-CN" altLang="en-US" dirty="0"/>
              <a:t>次。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charRg st="0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9970" name="标题 33996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“世界”这个字在圣经里的应用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39971" name="文本占位符 339970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dirty="0"/>
              <a:t>“世界”这个字</a:t>
            </a:r>
            <a:r>
              <a:rPr lang="en-US" altLang="zh-CN"/>
              <a:t>(</a:t>
            </a:r>
            <a:r>
              <a:rPr lang="zh-CN" altLang="en-US" dirty="0"/>
              <a:t>希腊文原文</a:t>
            </a:r>
            <a:r>
              <a:rPr lang="en-US" altLang="zh-CN" dirty="0" err="1"/>
              <a:t>Kosmos</a:t>
            </a:r>
            <a:r>
              <a:rPr lang="zh-CN" altLang="en-US" dirty="0"/>
              <a:t>，</a:t>
            </a:r>
            <a:r>
              <a:rPr lang="en-US" altLang="zh-CN"/>
              <a:t>#2889)</a:t>
            </a:r>
            <a:r>
              <a:rPr lang="zh-CN" altLang="en-US" dirty="0"/>
              <a:t>在圣经里指的是：</a:t>
            </a:r>
            <a:endParaRPr lang="zh-CN" altLang="en-US" dirty="0"/>
          </a:p>
          <a:p>
            <a:pPr marL="990600" lvl="1" indent="-645795"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这个物质的宇宙，乃是神所创造的。例如：</a:t>
            </a:r>
            <a:endParaRPr lang="zh-CN" altLang="en-US" dirty="0"/>
          </a:p>
          <a:p>
            <a:pPr marL="1371600" lvl="2" indent="-699770"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sym typeface="Wingdings" panose="05000000000000000000" pitchFamily="2" charset="2"/>
              </a:rPr>
              <a:t>“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创造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宇宙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和其中万有的神。</a:t>
            </a:r>
            <a:r>
              <a:rPr lang="zh-CN" altLang="en-US" dirty="0">
                <a:sym typeface="Wingdings" panose="05000000000000000000" pitchFamily="2" charset="2"/>
              </a:rPr>
              <a:t>”（徒十七</a:t>
            </a:r>
            <a:r>
              <a:rPr lang="en-US" altLang="zh-CN">
                <a:sym typeface="Wingdings" panose="05000000000000000000" pitchFamily="2" charset="2"/>
              </a:rPr>
              <a:t>24 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  <a:p>
            <a:pPr marL="1371600" lvl="2" indent="-699770"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sym typeface="Wingdings" panose="05000000000000000000" pitchFamily="2" charset="2"/>
              </a:rPr>
              <a:t>“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他在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世界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，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世界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也是藉着他造的。</a:t>
            </a:r>
            <a:r>
              <a:rPr lang="zh-CN" altLang="en-US" dirty="0">
                <a:sym typeface="Wingdings" panose="05000000000000000000" pitchFamily="2" charset="2"/>
              </a:rPr>
              <a:t>”（约一</a:t>
            </a:r>
            <a:r>
              <a:rPr lang="en-US" altLang="zh-CN">
                <a:sym typeface="Wingdings" panose="05000000000000000000" pitchFamily="2" charset="2"/>
              </a:rPr>
              <a:t>10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  <a:p>
            <a:pPr marL="1371600" lvl="2" indent="-699770"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sym typeface="Wingdings" panose="05000000000000000000" pitchFamily="2" charset="2"/>
              </a:rPr>
              <a:t>“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你们往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普天下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去</a:t>
            </a:r>
            <a:r>
              <a:rPr lang="en-US" altLang="zh-CN">
                <a:latin typeface="Arial" panose="020B0604020202020204" pitchFamily="34" charset="0"/>
                <a:sym typeface="Wingdings" panose="05000000000000000000" pitchFamily="2" charset="2"/>
              </a:rPr>
              <a:t>…</a:t>
            </a:r>
            <a:r>
              <a:rPr lang="en-US" altLang="zh-CN">
                <a:sym typeface="Wingdings" panose="05000000000000000000" pitchFamily="2" charset="2"/>
              </a:rPr>
              <a:t>”</a:t>
            </a:r>
            <a:r>
              <a:rPr lang="zh-CN" altLang="en-US" dirty="0">
                <a:sym typeface="Wingdings" panose="05000000000000000000" pitchFamily="2" charset="2"/>
              </a:rPr>
              <a:t>（可十六</a:t>
            </a:r>
            <a:r>
              <a:rPr lang="en-US" altLang="zh-CN">
                <a:sym typeface="Wingdings" panose="05000000000000000000" pitchFamily="2" charset="2"/>
              </a:rPr>
              <a:t>15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  <a:p>
            <a:pPr marL="1371600" lvl="2" indent="-699770"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sym typeface="Wingdings" panose="05000000000000000000" pitchFamily="2" charset="2"/>
              </a:rPr>
              <a:t>“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就如神从创立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世界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以前</a:t>
            </a:r>
            <a:r>
              <a:rPr lang="en-US" altLang="zh-CN">
                <a:latin typeface="Arial" panose="020B0604020202020204" pitchFamily="34" charset="0"/>
                <a:ea typeface="楷体_GB2312" pitchFamily="49" charset="-122"/>
                <a:sym typeface="Wingdings" panose="05000000000000000000" pitchFamily="2" charset="2"/>
              </a:rPr>
              <a:t>…</a:t>
            </a:r>
            <a:r>
              <a:rPr lang="en-US" altLang="zh-CN">
                <a:sym typeface="Wingdings" panose="05000000000000000000" pitchFamily="2" charset="2"/>
              </a:rPr>
              <a:t>”</a:t>
            </a:r>
            <a:r>
              <a:rPr lang="zh-CN" altLang="en-US" dirty="0">
                <a:sym typeface="Wingdings" panose="05000000000000000000" pitchFamily="2" charset="2"/>
              </a:rPr>
              <a:t>（弗一</a:t>
            </a:r>
            <a:r>
              <a:rPr lang="en-US" altLang="zh-CN">
                <a:sym typeface="Wingdings" panose="05000000000000000000" pitchFamily="2" charset="2"/>
              </a:rPr>
              <a:t>4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charRg st="35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charRg st="55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charRg st="78" end="10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charRg st="102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charRg st="120" end="1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82" name="标题 32768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“世界”这个字在圣经里的应用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27683" name="文本占位符 327682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lnSpc>
                <a:spcPct val="90000"/>
              </a:lnSpc>
              <a:buSzTx/>
            </a:pPr>
            <a:r>
              <a:rPr lang="zh-CN" altLang="en-US" dirty="0"/>
              <a:t>“世界”这个字</a:t>
            </a:r>
            <a:r>
              <a:rPr lang="en-US" altLang="zh-CN"/>
              <a:t>(</a:t>
            </a:r>
            <a:r>
              <a:rPr lang="zh-CN" altLang="en-US" dirty="0"/>
              <a:t>希腊文原文</a:t>
            </a:r>
            <a:r>
              <a:rPr lang="en-US" altLang="zh-CN" dirty="0" err="1"/>
              <a:t>Kosmos</a:t>
            </a:r>
            <a:r>
              <a:rPr lang="zh-CN" altLang="en-US" dirty="0"/>
              <a:t>，</a:t>
            </a:r>
            <a:r>
              <a:rPr lang="en-US" altLang="zh-CN"/>
              <a:t>#2889)</a:t>
            </a:r>
            <a:r>
              <a:rPr lang="zh-CN" altLang="en-US" dirty="0"/>
              <a:t>在圣经里指的是：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这个物质的宇宙，乃是神所创造的。 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居住在这世上的人，例如：  </a:t>
            </a:r>
            <a:endParaRPr lang="zh-CN" altLang="en-US" dirty="0"/>
          </a:p>
          <a:p>
            <a:pPr marL="1371600" lvl="2" indent="-457200"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sym typeface="Wingdings" panose="05000000000000000000" pitchFamily="2" charset="2"/>
              </a:rPr>
              <a:t>“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世人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却不认识他</a:t>
            </a:r>
            <a:r>
              <a:rPr lang="en-US" altLang="zh-CN">
                <a:latin typeface="Arial" panose="020B0604020202020204" pitchFamily="34" charset="0"/>
                <a:sym typeface="Wingdings" panose="05000000000000000000" pitchFamily="2" charset="2"/>
              </a:rPr>
              <a:t>…</a:t>
            </a:r>
            <a:r>
              <a:rPr lang="en-US" altLang="zh-CN">
                <a:sym typeface="Wingdings" panose="05000000000000000000" pitchFamily="2" charset="2"/>
              </a:rPr>
              <a:t>”</a:t>
            </a:r>
            <a:r>
              <a:rPr lang="zh-CN" altLang="en-US" dirty="0">
                <a:sym typeface="Wingdings" panose="05000000000000000000" pitchFamily="2" charset="2"/>
              </a:rPr>
              <a:t>（约一</a:t>
            </a:r>
            <a:r>
              <a:rPr lang="en-US" altLang="zh-CN">
                <a:sym typeface="Wingdings" panose="05000000000000000000" pitchFamily="2" charset="2"/>
              </a:rPr>
              <a:t>10 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  <a:p>
            <a:pPr marL="1371600" lvl="2" indent="-457200"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sym typeface="Wingdings" panose="05000000000000000000" pitchFamily="2" charset="2"/>
              </a:rPr>
              <a:t>“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神爱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世人</a:t>
            </a:r>
            <a:r>
              <a:rPr lang="en-US" altLang="zh-CN">
                <a:latin typeface="Arial" panose="020B0604020202020204" pitchFamily="34" charset="0"/>
                <a:sym typeface="Wingdings" panose="05000000000000000000" pitchFamily="2" charset="2"/>
              </a:rPr>
              <a:t>…</a:t>
            </a:r>
            <a:r>
              <a:rPr lang="en-US" altLang="zh-CN">
                <a:sym typeface="Wingdings" panose="05000000000000000000" pitchFamily="2" charset="2"/>
              </a:rPr>
              <a:t>”</a:t>
            </a:r>
            <a:r>
              <a:rPr lang="zh-CN" altLang="en-US" dirty="0">
                <a:sym typeface="Wingdings" panose="05000000000000000000" pitchFamily="2" charset="2"/>
              </a:rPr>
              <a:t>（约三</a:t>
            </a:r>
            <a:r>
              <a:rPr lang="en-US" altLang="zh-CN">
                <a:sym typeface="Wingdings" panose="05000000000000000000" pitchFamily="2" charset="2"/>
              </a:rPr>
              <a:t>16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  <a:p>
            <a:pPr marL="1371600" lvl="2" indent="-457200"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sym typeface="Wingdings" panose="05000000000000000000" pitchFamily="2" charset="2"/>
              </a:rPr>
              <a:t>“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世人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都随从他去了</a:t>
            </a:r>
            <a:r>
              <a:rPr lang="en-US" altLang="zh-CN">
                <a:latin typeface="Arial" panose="020B0604020202020204" pitchFamily="34" charset="0"/>
                <a:sym typeface="Wingdings" panose="05000000000000000000" pitchFamily="2" charset="2"/>
              </a:rPr>
              <a:t>…</a:t>
            </a:r>
            <a:r>
              <a:rPr lang="en-US" altLang="zh-CN">
                <a:sym typeface="Wingdings" panose="05000000000000000000" pitchFamily="2" charset="2"/>
              </a:rPr>
              <a:t>”</a:t>
            </a:r>
            <a:r>
              <a:rPr lang="zh-CN" altLang="en-US" dirty="0">
                <a:sym typeface="Wingdings" panose="05000000000000000000" pitchFamily="2" charset="2"/>
              </a:rPr>
              <a:t>（约十二</a:t>
            </a:r>
            <a:r>
              <a:rPr lang="en-US" altLang="zh-CN">
                <a:sym typeface="Wingdings" panose="05000000000000000000" pitchFamily="2" charset="2"/>
              </a:rPr>
              <a:t>19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  <a:p>
            <a:pPr marL="1371600" lvl="2" indent="-457200"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sym typeface="Wingdings" panose="05000000000000000000" pitchFamily="2" charset="2"/>
              </a:rPr>
              <a:t>“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使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世人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可以相信</a:t>
            </a:r>
            <a:r>
              <a:rPr lang="en-US" altLang="zh-CN">
                <a:latin typeface="Arial" panose="020B0604020202020204" pitchFamily="34" charset="0"/>
                <a:ea typeface="楷体_GB2312" pitchFamily="49" charset="-122"/>
                <a:sym typeface="Wingdings" panose="05000000000000000000" pitchFamily="2" charset="2"/>
              </a:rPr>
              <a:t>…</a:t>
            </a:r>
            <a:r>
              <a:rPr lang="en-US" altLang="zh-CN">
                <a:sym typeface="Wingdings" panose="05000000000000000000" pitchFamily="2" charset="2"/>
              </a:rPr>
              <a:t>”</a:t>
            </a:r>
            <a:r>
              <a:rPr lang="zh-CN" altLang="en-US" dirty="0">
                <a:sym typeface="Wingdings" panose="05000000000000000000" pitchFamily="2" charset="2"/>
              </a:rPr>
              <a:t>（约十七</a:t>
            </a:r>
            <a:r>
              <a:rPr lang="en-US" altLang="zh-CN">
                <a:sym typeface="Wingdings" panose="05000000000000000000" pitchFamily="2" charset="2"/>
              </a:rPr>
              <a:t>21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charRg st="53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charRg st="68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charRg st="86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charRg st="100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charRg st="119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0642" name="标题 240641"/>
          <p:cNvSpPr>
            <a:spLocks noGrp="1"/>
          </p:cNvSpPr>
          <p:nvPr>
            <p:ph type="ctrTitle"/>
          </p:nvPr>
        </p:nvSpPr>
        <p:spPr/>
        <p:txBody>
          <a:bodyPr vert="horz" anchor="t" anchorCtr="0"/>
          <a:p>
            <a:pPr defTabSz="914400">
              <a:buSzTx/>
              <a:buFontTx/>
              <a:buNone/>
            </a:pPr>
            <a:r>
              <a:rPr lang="zh-CN" altLang="en-US" sz="8000" kern="1200" baseline="0" dirty="0">
                <a:latin typeface="Garamond" panose="02020404030301010803" pitchFamily="18" charset="0"/>
                <a:ea typeface="隶书" pitchFamily="49" charset="-122"/>
              </a:rPr>
              <a:t>认识世界</a:t>
            </a:r>
            <a:endParaRPr lang="zh-CN" altLang="en-US" sz="8000" kern="1200" baseline="0" dirty="0">
              <a:latin typeface="Garamond" panose="02020404030301010803" pitchFamily="18" charset="0"/>
              <a:ea typeface="隶书" pitchFamily="49" charset="-122"/>
            </a:endParaRPr>
          </a:p>
        </p:txBody>
      </p:sp>
      <p:sp>
        <p:nvSpPr>
          <p:cNvPr id="240669" name="副标题 240668"/>
          <p:cNvSpPr>
            <a:spLocks noGrp="1"/>
          </p:cNvSpPr>
          <p:nvPr>
            <p:ph type="subTitle" idx="1"/>
          </p:nvPr>
        </p:nvSpPr>
        <p:spPr/>
        <p:txBody>
          <a:bodyPr anchor="t" anchorCtr="0"/>
          <a:p>
            <a:pPr algn="r" defTabSz="914400">
              <a:buSzPct val="65000"/>
            </a:pPr>
            <a:r>
              <a:rPr lang="zh-CN" altLang="en-US" sz="3200" kern="1200" baseline="0" dirty="0">
                <a:latin typeface="Arial" panose="020B0604020202020204" pitchFamily="34" charset="0"/>
                <a:ea typeface="宋体" panose="02010600030101010101" pitchFamily="2" charset="-122"/>
              </a:rPr>
              <a:t>“不要爱世界和世界上的事</a:t>
            </a:r>
            <a:r>
              <a:rPr lang="en-US" altLang="zh-CN" sz="3200" kern="1200" baseline="0">
                <a:latin typeface="Arial" panose="020B0604020202020204" pitchFamily="34" charset="0"/>
                <a:ea typeface="宋体" panose="02010600030101010101" pitchFamily="2" charset="-122"/>
              </a:rPr>
              <a:t>…”</a:t>
            </a:r>
            <a:endParaRPr lang="en-US" altLang="zh-CN"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r" defTabSz="914400">
              <a:buSzPct val="65000"/>
            </a:pPr>
            <a:endParaRPr lang="en-US" altLang="zh-CN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0643" name="文本框 240642"/>
          <p:cNvSpPr txBox="1"/>
          <p:nvPr/>
        </p:nvSpPr>
        <p:spPr>
          <a:xfrm>
            <a:off x="3419475" y="2060575"/>
            <a:ext cx="489743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sz="1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0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066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2" grpId="0"/>
      <p:bldP spid="24066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8706" name="标题 32870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“世界”这个字在圣经里的应用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28707" name="文本占位符 328706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lnSpc>
                <a:spcPct val="90000"/>
              </a:lnSpc>
              <a:buSzTx/>
            </a:pPr>
            <a:r>
              <a:rPr lang="zh-CN" altLang="en-US" dirty="0"/>
              <a:t>“世界”这个字</a:t>
            </a:r>
            <a:r>
              <a:rPr lang="en-US" altLang="zh-CN"/>
              <a:t>(</a:t>
            </a:r>
            <a:r>
              <a:rPr lang="zh-CN" altLang="en-US" dirty="0"/>
              <a:t>希腊文原文</a:t>
            </a:r>
            <a:r>
              <a:rPr lang="en-US" altLang="zh-CN" dirty="0" err="1"/>
              <a:t>Kosmos</a:t>
            </a:r>
            <a:r>
              <a:rPr lang="zh-CN" altLang="en-US" dirty="0"/>
              <a:t>，</a:t>
            </a:r>
            <a:r>
              <a:rPr lang="en-US" altLang="zh-CN"/>
              <a:t>#2889)</a:t>
            </a:r>
            <a:r>
              <a:rPr lang="zh-CN" altLang="en-US" dirty="0"/>
              <a:t>在圣经里指的是：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这个物质的宇宙，乃是神所创造的。 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居住在这世上的人。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妆饰、妆饰品 ，例如： </a:t>
            </a:r>
            <a:endParaRPr lang="zh-CN" altLang="en-US" dirty="0"/>
          </a:p>
          <a:p>
            <a:pPr marL="1371600" lvl="2" indent="-457200"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sym typeface="Wingdings" panose="05000000000000000000" pitchFamily="2" charset="2"/>
              </a:rPr>
              <a:t>“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你们不要以外面的辫头发，戴金饰，穿美衣，为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妆饰</a:t>
            </a:r>
            <a:r>
              <a:rPr lang="zh-CN" altLang="en-US" dirty="0">
                <a:sym typeface="Wingdings" panose="05000000000000000000" pitchFamily="2" charset="2"/>
              </a:rPr>
              <a:t>”（彼前三</a:t>
            </a:r>
            <a:r>
              <a:rPr lang="en-US" altLang="zh-CN">
                <a:sym typeface="Wingdings" panose="05000000000000000000" pitchFamily="2" charset="2"/>
              </a:rPr>
              <a:t>3 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charRg st="63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charRg st="76" end="1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9730" name="标题 32972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“世界”这个字在圣经里的应用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29731" name="文本占位符 329730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lnSpc>
                <a:spcPct val="90000"/>
              </a:lnSpc>
              <a:buSzTx/>
            </a:pPr>
            <a:r>
              <a:rPr lang="zh-CN" altLang="en-US" dirty="0"/>
              <a:t>“世界”这个字</a:t>
            </a:r>
            <a:r>
              <a:rPr lang="en-US" altLang="zh-CN"/>
              <a:t>(</a:t>
            </a:r>
            <a:r>
              <a:rPr lang="zh-CN" altLang="en-US" dirty="0"/>
              <a:t>希腊文原文</a:t>
            </a:r>
            <a:r>
              <a:rPr lang="en-US" altLang="zh-CN" dirty="0" err="1"/>
              <a:t>Kosmos</a:t>
            </a:r>
            <a:r>
              <a:rPr lang="zh-CN" altLang="en-US" dirty="0"/>
              <a:t>，</a:t>
            </a:r>
            <a:r>
              <a:rPr lang="en-US" altLang="zh-CN"/>
              <a:t>#2889)</a:t>
            </a:r>
            <a:r>
              <a:rPr lang="zh-CN" altLang="en-US" dirty="0"/>
              <a:t>在圣经里指的是：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这个物质的宇宙，乃是神所创造的。 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居住在这世上的人。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妆饰、妆饰品。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一种秩序、固定的形式和有秩序的安排，因此是指撒但所设立的一种有秩序的系统。例如：  </a:t>
            </a:r>
            <a:endParaRPr lang="zh-CN" altLang="en-US" dirty="0"/>
          </a:p>
          <a:p>
            <a:pPr marL="1371600" lvl="2" indent="-457200"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sym typeface="Wingdings" panose="05000000000000000000" pitchFamily="2" charset="2"/>
              </a:rPr>
              <a:t>“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他们不属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世界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，正如我不属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世界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一样。</a:t>
            </a:r>
            <a:r>
              <a:rPr lang="zh-CN" altLang="en-US" dirty="0">
                <a:sym typeface="Wingdings" panose="05000000000000000000" pitchFamily="2" charset="2"/>
              </a:rPr>
              <a:t>”（约十七</a:t>
            </a:r>
            <a:r>
              <a:rPr lang="en-US" altLang="zh-CN">
                <a:sym typeface="Wingdings" panose="05000000000000000000" pitchFamily="2" charset="2"/>
              </a:rPr>
              <a:t>16 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  <a:p>
            <a:pPr marL="1371600" lvl="2" indent="-457200"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“岂不知与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世俗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为友，就是与神为敌么。所以凡想要与</a:t>
            </a:r>
            <a:r>
              <a:rPr lang="zh-CN" altLang="en-US" b="1" u="sng" dirty="0">
                <a:ea typeface="楷体_GB2312" pitchFamily="49" charset="-122"/>
                <a:sym typeface="Wingdings" panose="05000000000000000000" pitchFamily="2" charset="2"/>
              </a:rPr>
              <a:t>世俗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为友的，就是与神为敌了。”</a:t>
            </a:r>
            <a:r>
              <a:rPr lang="zh-CN" altLang="en-US" dirty="0">
                <a:sym typeface="Wingdings" panose="05000000000000000000" pitchFamily="2" charset="2"/>
              </a:rPr>
              <a:t>（雅四</a:t>
            </a:r>
            <a:r>
              <a:rPr lang="en-US" altLang="zh-CN">
                <a:sym typeface="Wingdings" panose="05000000000000000000" pitchFamily="2" charset="2"/>
              </a:rPr>
              <a:t>4</a:t>
            </a:r>
            <a:r>
              <a:rPr lang="zh-CN" altLang="en-US" dirty="0">
                <a:sym typeface="Wingdings" panose="05000000000000000000" pitchFamily="2" charset="2"/>
              </a:rPr>
              <a:t>）</a:t>
            </a:r>
            <a:endParaRPr lang="zh-CN" altLang="en-US" dirty="0">
              <a:sym typeface="Wingdings" panose="05000000000000000000" pitchFamily="2" charset="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charRg st="71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charRg st="114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charRg st="142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0754" name="标题 33075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“世界”这个字在圣经里的应用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30755" name="文本占位符 330754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lnSpc>
                <a:spcPct val="90000"/>
              </a:lnSpc>
              <a:buSzTx/>
            </a:pPr>
            <a:r>
              <a:rPr lang="zh-CN" altLang="en-US" dirty="0"/>
              <a:t>“世界”这个字</a:t>
            </a:r>
            <a:r>
              <a:rPr lang="en-US" altLang="zh-CN"/>
              <a:t>(</a:t>
            </a:r>
            <a:r>
              <a:rPr lang="zh-CN" altLang="en-US" dirty="0"/>
              <a:t>希腊文原文</a:t>
            </a:r>
            <a:r>
              <a:rPr lang="en-US" altLang="zh-CN" dirty="0" err="1"/>
              <a:t>Kosmos</a:t>
            </a:r>
            <a:r>
              <a:rPr lang="zh-CN" altLang="en-US" dirty="0"/>
              <a:t>，</a:t>
            </a:r>
            <a:r>
              <a:rPr lang="en-US" altLang="zh-CN"/>
              <a:t>#2889)</a:t>
            </a:r>
            <a:r>
              <a:rPr lang="zh-CN" altLang="en-US" dirty="0"/>
              <a:t>在圣经里指的是：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这个物质的宇宙，乃是神所创造的。 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居住在这世上的人。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妆饰、妆饰品。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一种秩序、固定的形式和有秩序的安排，因此是指撒但所设立的一种有秩序的系统。 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 </a:t>
            </a:r>
            <a:endParaRPr lang="zh-CN" altLang="en-US" dirty="0">
              <a:sym typeface="Wingdings" panose="05000000000000000000" pitchFamily="2" charset="2"/>
            </a:endParaRPr>
          </a:p>
        </p:txBody>
      </p:sp>
      <p:sp>
        <p:nvSpPr>
          <p:cNvPr id="330756" name="椭圆 330755"/>
          <p:cNvSpPr/>
          <p:nvPr/>
        </p:nvSpPr>
        <p:spPr>
          <a:xfrm>
            <a:off x="827088" y="3500438"/>
            <a:ext cx="7848600" cy="1368425"/>
          </a:xfrm>
          <a:prstGeom prst="ellipse">
            <a:avLst/>
          </a:prstGeom>
          <a:solidFill>
            <a:schemeClr val="bg1">
              <a:alpha val="0"/>
            </a:schemeClr>
          </a:solidFill>
          <a:ln w="2540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1778" name="标题 33177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“世界”这个字在圣经里的应用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31779" name="文本占位符 331778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lnSpc>
                <a:spcPct val="90000"/>
              </a:lnSpc>
              <a:buSzTx/>
            </a:pPr>
            <a:r>
              <a:rPr lang="zh-CN" altLang="en-US" dirty="0"/>
              <a:t>“世界”这个字</a:t>
            </a:r>
            <a:r>
              <a:rPr lang="en-US" altLang="zh-CN"/>
              <a:t>(</a:t>
            </a:r>
            <a:r>
              <a:rPr lang="zh-CN" altLang="en-US" dirty="0"/>
              <a:t>希腊文原文</a:t>
            </a:r>
            <a:r>
              <a:rPr lang="en-US" altLang="zh-CN" dirty="0" err="1"/>
              <a:t>Kosmos</a:t>
            </a:r>
            <a:r>
              <a:rPr lang="zh-CN" altLang="en-US" dirty="0"/>
              <a:t>，</a:t>
            </a:r>
            <a:r>
              <a:rPr lang="en-US" altLang="zh-CN"/>
              <a:t>#2889)</a:t>
            </a:r>
            <a:r>
              <a:rPr lang="zh-CN" altLang="en-US" dirty="0"/>
              <a:t>在圣经里指的是：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这个物质的宇宙，乃是神所创造的。 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居住在这世上的人。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妆饰、妆饰品。</a:t>
            </a:r>
            <a:endParaRPr lang="zh-CN" altLang="en-US" dirty="0"/>
          </a:p>
          <a:p>
            <a:pPr marL="990600" lvl="1" indent="-533400">
              <a:lnSpc>
                <a:spcPct val="90000"/>
              </a:lnSpc>
              <a:buSzTx/>
              <a:buFont typeface="Wingdings" panose="05000000000000000000" pitchFamily="2" charset="2"/>
              <a:buAutoNum type="circleNumDbPlain"/>
            </a:pPr>
            <a:r>
              <a:rPr lang="zh-CN" altLang="en-US" dirty="0"/>
              <a:t>一种秩序、固定的形式和有秩序的</a:t>
            </a:r>
            <a:r>
              <a:rPr lang="zh-CN" altLang="en-US" b="1" u="sng" dirty="0"/>
              <a:t>安排</a:t>
            </a:r>
            <a:r>
              <a:rPr lang="zh-CN" altLang="en-US" dirty="0"/>
              <a:t>，因此是指撒但所设立的一种有秩序的</a:t>
            </a:r>
            <a:r>
              <a:rPr lang="zh-CN" altLang="en-US" b="1" u="sng" dirty="0"/>
              <a:t>系统</a:t>
            </a:r>
            <a:r>
              <a:rPr lang="zh-CN" altLang="en-US" dirty="0"/>
              <a:t>。 </a:t>
            </a:r>
            <a:r>
              <a:rPr lang="zh-CN" altLang="en-US" dirty="0">
                <a:ea typeface="楷体_GB2312" pitchFamily="49" charset="-122"/>
                <a:sym typeface="Wingdings" panose="05000000000000000000" pitchFamily="2" charset="2"/>
              </a:rPr>
              <a:t> </a:t>
            </a:r>
            <a:endParaRPr lang="zh-CN" altLang="en-US" dirty="0">
              <a:sym typeface="Wingdings" panose="05000000000000000000" pitchFamily="2" charset="2"/>
            </a:endParaRPr>
          </a:p>
        </p:txBody>
      </p:sp>
      <p:sp>
        <p:nvSpPr>
          <p:cNvPr id="331780" name="椭圆 331779"/>
          <p:cNvSpPr/>
          <p:nvPr/>
        </p:nvSpPr>
        <p:spPr>
          <a:xfrm>
            <a:off x="827088" y="3500438"/>
            <a:ext cx="7848600" cy="1368425"/>
          </a:xfrm>
          <a:prstGeom prst="ellipse">
            <a:avLst/>
          </a:prstGeom>
          <a:solidFill>
            <a:schemeClr val="bg1">
              <a:alpha val="0"/>
            </a:schemeClr>
          </a:solidFill>
          <a:ln w="2540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31781" name="横卷形 331780"/>
          <p:cNvSpPr/>
          <p:nvPr/>
        </p:nvSpPr>
        <p:spPr>
          <a:xfrm>
            <a:off x="2484438" y="836613"/>
            <a:ext cx="6192837" cy="2881312"/>
          </a:xfrm>
          <a:prstGeom prst="horizontalScroll">
            <a:avLst>
              <a:gd name="adj" fmla="val 12500"/>
            </a:avLst>
          </a:prstGeom>
          <a:solidFill>
            <a:srgbClr val="99CCFF"/>
          </a:solidFill>
          <a:ln w="9525" cap="flat" cmpd="sng">
            <a:solidFill>
              <a:srgbClr val="0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r" eaLnBrk="1" hangingPunct="1"/>
            <a:r>
              <a:rPr lang="zh-CN" altLang="en-US" sz="3600" dirty="0">
                <a:ea typeface="隶书" pitchFamily="49" charset="-122"/>
              </a:rPr>
              <a:t>不要爱世界和世界上的事</a:t>
            </a:r>
            <a:r>
              <a:rPr lang="en-US" altLang="zh-CN" sz="3600">
                <a:latin typeface="Arial" panose="020B0604020202020204" pitchFamily="34" charset="0"/>
                <a:ea typeface="隶书" pitchFamily="49" charset="-122"/>
              </a:rPr>
              <a:t>…</a:t>
            </a:r>
            <a:endParaRPr lang="en-US" altLang="zh-CN" sz="3600">
              <a:ea typeface="隶书" pitchFamily="49" charset="-122"/>
            </a:endParaRPr>
          </a:p>
          <a:p>
            <a:pPr algn="r" eaLnBrk="1" hangingPunct="1"/>
            <a:r>
              <a:rPr lang="zh-CN" altLang="en-US" sz="2400" dirty="0"/>
              <a:t>约翰壹书二</a:t>
            </a:r>
            <a:r>
              <a:rPr lang="en-US" altLang="zh-CN" sz="2400"/>
              <a:t>15  </a:t>
            </a:r>
            <a:endParaRPr lang="en-US" altLang="zh-CN" sz="2400"/>
          </a:p>
        </p:txBody>
      </p:sp>
      <p:sp>
        <p:nvSpPr>
          <p:cNvPr id="331782" name="文本框 331781"/>
          <p:cNvSpPr txBox="1"/>
          <p:nvPr/>
        </p:nvSpPr>
        <p:spPr>
          <a:xfrm>
            <a:off x="468313" y="4797425"/>
            <a:ext cx="7991475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dirty="0"/>
              <a:t>        </a:t>
            </a:r>
            <a:r>
              <a:rPr lang="zh-CN" altLang="en-US" sz="2800" dirty="0">
                <a:solidFill>
                  <a:srgbClr val="FF0000"/>
                </a:solidFill>
                <a:ea typeface="隶书" pitchFamily="49" charset="-122"/>
              </a:rPr>
              <a:t>所以，世界就是撒但为了霸占神所造的人，在地上形成的一个反对神的</a:t>
            </a:r>
            <a:r>
              <a:rPr lang="zh-CN" altLang="en-US" sz="2800" b="1" u="sng" dirty="0">
                <a:solidFill>
                  <a:srgbClr val="FF0000"/>
                </a:solidFill>
                <a:ea typeface="隶书" pitchFamily="49" charset="-122"/>
              </a:rPr>
              <a:t>安排和系统</a:t>
            </a:r>
            <a:r>
              <a:rPr lang="zh-CN" altLang="en-US" sz="2800" dirty="0">
                <a:solidFill>
                  <a:srgbClr val="FF0000"/>
                </a:solidFill>
                <a:ea typeface="隶书" pitchFamily="49" charset="-122"/>
              </a:rPr>
              <a:t>。不要爱世界，就是不要爱这个属撒但的</a:t>
            </a:r>
            <a:r>
              <a:rPr lang="zh-CN" altLang="en-US" sz="2800" b="1" u="sng" dirty="0">
                <a:solidFill>
                  <a:srgbClr val="FF0000"/>
                </a:solidFill>
                <a:ea typeface="隶书" pitchFamily="49" charset="-122"/>
              </a:rPr>
              <a:t>安排和系统</a:t>
            </a:r>
            <a:r>
              <a:rPr lang="zh-CN" altLang="en-US" sz="2800" dirty="0">
                <a:solidFill>
                  <a:srgbClr val="FF0000"/>
                </a:solidFill>
                <a:ea typeface="隶书" pitchFamily="49" charset="-122"/>
              </a:rPr>
              <a:t>。</a:t>
            </a:r>
            <a:endParaRPr lang="zh-CN" altLang="en-US" sz="2800" dirty="0">
              <a:solidFill>
                <a:srgbClr val="FF0000"/>
              </a:solidFill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81" grpId="0" animBg="1"/>
      <p:bldP spid="33178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5874" name="标题 33587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从世界的由来看世界的性质</a:t>
            </a:r>
            <a:endParaRPr lang="zh-CN" altLang="en-US" sz="4400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42018" name="组合 342017"/>
          <p:cNvGrpSpPr>
            <a:grpSpLocks noChangeAspect="1"/>
          </p:cNvGrpSpPr>
          <p:nvPr/>
        </p:nvGrpSpPr>
        <p:grpSpPr>
          <a:xfrm>
            <a:off x="179388" y="1052513"/>
            <a:ext cx="10656887" cy="4849812"/>
            <a:chOff x="249" y="663"/>
            <a:chExt cx="6700" cy="3055"/>
          </a:xfrm>
        </p:grpSpPr>
        <p:sp>
          <p:nvSpPr>
            <p:cNvPr id="342019" name="矩形 342018"/>
            <p:cNvSpPr>
              <a:spLocks noChangeAspect="1" noTextEdit="1"/>
            </p:cNvSpPr>
            <p:nvPr/>
          </p:nvSpPr>
          <p:spPr>
            <a:xfrm>
              <a:off x="249" y="663"/>
              <a:ext cx="6700" cy="305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cxnSp>
          <p:nvCxnSpPr>
            <p:cNvPr id="342020" name="_s342020"/>
            <p:cNvCxnSpPr>
              <a:stCxn id="342024" idx="1"/>
              <a:endCxn id="342022" idx="2"/>
            </p:cNvCxnSpPr>
            <p:nvPr/>
          </p:nvCxnSpPr>
          <p:spPr>
            <a:xfrm rot="10800000">
              <a:off x="703" y="1132"/>
              <a:ext cx="228" cy="1490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42021" name="_s342021"/>
            <p:cNvCxnSpPr/>
            <p:nvPr/>
          </p:nvCxnSpPr>
          <p:spPr>
            <a:xfrm rot="10800000">
              <a:off x="703" y="1118"/>
              <a:ext cx="228" cy="629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342022" name="_s342022"/>
            <p:cNvSpPr/>
            <p:nvPr/>
          </p:nvSpPr>
          <p:spPr>
            <a:xfrm>
              <a:off x="249" y="663"/>
              <a:ext cx="907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 当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42023" name="_s342023"/>
            <p:cNvSpPr/>
            <p:nvPr/>
          </p:nvSpPr>
          <p:spPr>
            <a:xfrm>
              <a:off x="931" y="1525"/>
              <a:ext cx="540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该隐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42024" name="_s342024"/>
            <p:cNvSpPr/>
            <p:nvPr/>
          </p:nvSpPr>
          <p:spPr>
            <a:xfrm>
              <a:off x="931" y="2387"/>
              <a:ext cx="542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亚伯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342025" name="_s1028"/>
            <p:cNvCxnSpPr/>
            <p:nvPr/>
          </p:nvCxnSpPr>
          <p:spPr>
            <a:xfrm rot="10800000">
              <a:off x="1466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342026" name="_s1036"/>
            <p:cNvSpPr/>
            <p:nvPr/>
          </p:nvSpPr>
          <p:spPr>
            <a:xfrm>
              <a:off x="1655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以诺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342027" name="_s1028"/>
            <p:cNvCxnSpPr/>
            <p:nvPr/>
          </p:nvCxnSpPr>
          <p:spPr>
            <a:xfrm rot="10800000">
              <a:off x="2192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342028" name="_s1036"/>
            <p:cNvSpPr/>
            <p:nvPr/>
          </p:nvSpPr>
          <p:spPr>
            <a:xfrm>
              <a:off x="2381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以拿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342029" name="_s1028"/>
            <p:cNvCxnSpPr/>
            <p:nvPr/>
          </p:nvCxnSpPr>
          <p:spPr>
            <a:xfrm rot="10800000">
              <a:off x="2918" y="1761"/>
              <a:ext cx="189" cy="1"/>
            </a:xfrm>
            <a:prstGeom prst="straightConnector1">
              <a:avLst/>
            </a:prstGeom>
            <a:ln w="28575" cap="rnd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cxnSp>
        <p:sp>
          <p:nvSpPr>
            <p:cNvPr id="342030" name="_s1036"/>
            <p:cNvSpPr/>
            <p:nvPr/>
          </p:nvSpPr>
          <p:spPr>
            <a:xfrm>
              <a:off x="3107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拉麦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342031" name="_s1028"/>
            <p:cNvCxnSpPr/>
            <p:nvPr/>
          </p:nvCxnSpPr>
          <p:spPr>
            <a:xfrm rot="10800000">
              <a:off x="3644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342032" name="_s1036"/>
            <p:cNvSpPr/>
            <p:nvPr/>
          </p:nvSpPr>
          <p:spPr>
            <a:xfrm>
              <a:off x="3832" y="1616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000" dirty="0">
                  <a:ea typeface="黑体" panose="02010609060101010101" pitchFamily="2" charset="-122"/>
                </a:rPr>
                <a:t>土八该隐</a:t>
              </a:r>
              <a:endParaRPr lang="zh-CN" altLang="en-US" sz="2000" dirty="0">
                <a:ea typeface="黑体" panose="02010609060101010101" pitchFamily="2" charset="-122"/>
              </a:endParaRPr>
            </a:p>
          </p:txBody>
        </p:sp>
        <p:cxnSp>
          <p:nvCxnSpPr>
            <p:cNvPr id="342033" name="肘形连接符 342032"/>
            <p:cNvCxnSpPr>
              <a:stCxn id="342034" idx="1"/>
            </p:cNvCxnSpPr>
            <p:nvPr/>
          </p:nvCxnSpPr>
          <p:spPr>
            <a:xfrm rot="-10800000" flipV="1">
              <a:off x="3742" y="1366"/>
              <a:ext cx="90" cy="386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342034" name="圆角矩形 342033"/>
            <p:cNvSpPr/>
            <p:nvPr/>
          </p:nvSpPr>
          <p:spPr>
            <a:xfrm>
              <a:off x="3832" y="1207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800" dirty="0">
                  <a:ea typeface="黑体" panose="02010609060101010101" pitchFamily="2" charset="-122"/>
                </a:rPr>
                <a:t>犹八</a:t>
              </a:r>
              <a:endParaRPr lang="zh-CN" altLang="en-US" sz="2800" dirty="0">
                <a:ea typeface="黑体" panose="02010609060101010101" pitchFamily="2" charset="-122"/>
              </a:endParaRPr>
            </a:p>
          </p:txBody>
        </p:sp>
        <p:cxnSp>
          <p:nvCxnSpPr>
            <p:cNvPr id="342035" name="肘形连接符 342034"/>
            <p:cNvCxnSpPr>
              <a:stCxn id="342036" idx="1"/>
            </p:cNvCxnSpPr>
            <p:nvPr/>
          </p:nvCxnSpPr>
          <p:spPr>
            <a:xfrm rot="-10800000" flipV="1">
              <a:off x="3742" y="958"/>
              <a:ext cx="90" cy="794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342036" name="圆角矩形 342035"/>
            <p:cNvSpPr/>
            <p:nvPr/>
          </p:nvSpPr>
          <p:spPr>
            <a:xfrm>
              <a:off x="3832" y="799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800" dirty="0">
                  <a:ea typeface="黑体" panose="02010609060101010101" pitchFamily="2" charset="-122"/>
                </a:rPr>
                <a:t>雅八</a:t>
              </a:r>
              <a:endParaRPr lang="zh-CN" altLang="en-US" sz="2800" dirty="0">
                <a:ea typeface="黑体" panose="02010609060101010101" pitchFamily="2" charset="-122"/>
              </a:endParaRPr>
            </a:p>
          </p:txBody>
        </p:sp>
      </p:grpSp>
      <p:sp>
        <p:nvSpPr>
          <p:cNvPr id="342037" name="标题 342036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p>
            <a:r>
              <a:rPr lang="zh-CN" altLang="en-US" sz="4000" dirty="0"/>
              <a:t>人类的两条线</a:t>
            </a:r>
            <a:endParaRPr lang="zh-CN" altLang="en-US" sz="4000" dirty="0"/>
          </a:p>
        </p:txBody>
      </p:sp>
      <p:sp>
        <p:nvSpPr>
          <p:cNvPr id="342038" name="直接连接符 342037"/>
          <p:cNvSpPr/>
          <p:nvPr/>
        </p:nvSpPr>
        <p:spPr>
          <a:xfrm>
            <a:off x="539750" y="3500438"/>
            <a:ext cx="8135938" cy="0"/>
          </a:xfrm>
          <a:prstGeom prst="line">
            <a:avLst/>
          </a:prstGeom>
          <a:ln w="50800" cap="flat" cmpd="sng">
            <a:solidFill>
              <a:srgbClr val="99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2039" name="文本框 342038"/>
          <p:cNvSpPr txBox="1"/>
          <p:nvPr/>
        </p:nvSpPr>
        <p:spPr>
          <a:xfrm>
            <a:off x="2771775" y="1268413"/>
            <a:ext cx="20161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知识树的线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342040" name="文本框 342039"/>
          <p:cNvSpPr txBox="1"/>
          <p:nvPr/>
        </p:nvSpPr>
        <p:spPr>
          <a:xfrm>
            <a:off x="3348038" y="5516563"/>
            <a:ext cx="53276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一条是生命树的线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342041" name="矩形标注 342040"/>
          <p:cNvSpPr/>
          <p:nvPr/>
        </p:nvSpPr>
        <p:spPr>
          <a:xfrm>
            <a:off x="4284663" y="404813"/>
            <a:ext cx="2159000" cy="647700"/>
          </a:xfrm>
          <a:prstGeom prst="wedgeRectCallout">
            <a:avLst>
              <a:gd name="adj1" fmla="val 48824"/>
              <a:gd name="adj2" fmla="val 87255"/>
            </a:avLst>
          </a:prstGeom>
          <a:solidFill>
            <a:srgbClr val="FF9900"/>
          </a:solidFill>
          <a:ln w="952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住帐棚</a:t>
            </a:r>
            <a:r>
              <a:rPr lang="en-US" altLang="zh-CN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牧养牲畜之人的祖师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42042" name="矩形标注 342041"/>
          <p:cNvSpPr/>
          <p:nvPr/>
        </p:nvSpPr>
        <p:spPr>
          <a:xfrm>
            <a:off x="7308850" y="476250"/>
            <a:ext cx="1295400" cy="865188"/>
          </a:xfrm>
          <a:prstGeom prst="wedgeRectCallout">
            <a:avLst>
              <a:gd name="adj1" fmla="val -85051"/>
              <a:gd name="adj2" fmla="val 131833"/>
            </a:avLst>
          </a:prstGeom>
          <a:solidFill>
            <a:srgbClr val="FF9900"/>
          </a:solidFill>
          <a:ln w="952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dirty="0">
                <a:ea typeface="楷体_GB2312" pitchFamily="49" charset="-122"/>
              </a:rPr>
              <a:t>一切弹琴吹箫之人的祖师</a:t>
            </a:r>
            <a:endParaRPr lang="zh-CN" altLang="en-US" dirty="0">
              <a:ea typeface="楷体_GB2312" pitchFamily="49" charset="-122"/>
            </a:endParaRPr>
          </a:p>
        </p:txBody>
      </p:sp>
      <p:sp>
        <p:nvSpPr>
          <p:cNvPr id="342043" name="矩形标注 342042"/>
          <p:cNvSpPr/>
          <p:nvPr/>
        </p:nvSpPr>
        <p:spPr>
          <a:xfrm>
            <a:off x="7524750" y="1989138"/>
            <a:ext cx="1008063" cy="935037"/>
          </a:xfrm>
          <a:prstGeom prst="wedgeRectCallout">
            <a:avLst>
              <a:gd name="adj1" fmla="val -109685"/>
              <a:gd name="adj2" fmla="val 40153"/>
            </a:avLst>
          </a:prstGeom>
          <a:solidFill>
            <a:srgbClr val="FF9900"/>
          </a:solidFill>
          <a:ln w="952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dirty="0">
                <a:ea typeface="楷体_GB2312" pitchFamily="49" charset="-122"/>
              </a:rPr>
              <a:t>打造各样铜铁利器的</a:t>
            </a:r>
            <a:endParaRPr lang="zh-CN" altLang="en-US" dirty="0">
              <a:ea typeface="楷体_GB2312" pitchFamily="49" charset="-122"/>
            </a:endParaRPr>
          </a:p>
        </p:txBody>
      </p:sp>
      <p:sp>
        <p:nvSpPr>
          <p:cNvPr id="342044" name="椭圆 342043"/>
          <p:cNvSpPr/>
          <p:nvPr/>
        </p:nvSpPr>
        <p:spPr>
          <a:xfrm>
            <a:off x="5292725" y="188913"/>
            <a:ext cx="3382963" cy="3240087"/>
          </a:xfrm>
          <a:prstGeom prst="ellipse">
            <a:avLst/>
          </a:prstGeom>
          <a:solidFill>
            <a:srgbClr val="FFFF99">
              <a:alpha val="42999"/>
            </a:srgbClr>
          </a:solidFill>
          <a:ln w="222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sz="6600" dirty="0">
                <a:ea typeface="隶书" pitchFamily="49" charset="-122"/>
              </a:rPr>
              <a:t>世界</a:t>
            </a:r>
            <a:endParaRPr lang="zh-CN" altLang="en-US" sz="6600" dirty="0">
              <a:ea typeface="隶书" pitchFamily="49" charset="-122"/>
            </a:endParaRPr>
          </a:p>
        </p:txBody>
      </p:sp>
      <p:sp>
        <p:nvSpPr>
          <p:cNvPr id="342049" name="文本框 342048"/>
          <p:cNvSpPr txBox="1"/>
          <p:nvPr/>
        </p:nvSpPr>
        <p:spPr>
          <a:xfrm>
            <a:off x="468313" y="3716338"/>
            <a:ext cx="8135937" cy="2397125"/>
          </a:xfrm>
          <a:prstGeom prst="rect">
            <a:avLst/>
          </a:prstGeom>
          <a:solidFill>
            <a:srgbClr val="FFFF99"/>
          </a:solidFill>
          <a:ln w="190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n"/>
            </a:pPr>
            <a:r>
              <a:rPr lang="en-US" altLang="zh-CN" sz="3000" dirty="0">
                <a:solidFill>
                  <a:schemeClr val="bg1"/>
                </a:solidFill>
                <a:ea typeface="隶书" pitchFamily="49" charset="-122"/>
              </a:rPr>
              <a:t>  </a:t>
            </a:r>
            <a:r>
              <a:rPr lang="zh-CN" altLang="en-US" sz="3000" dirty="0">
                <a:ea typeface="隶书" pitchFamily="49" charset="-122"/>
              </a:rPr>
              <a:t>世界不是人被造时就有的。</a:t>
            </a:r>
            <a:endParaRPr lang="zh-CN" altLang="en-US" sz="3000" dirty="0">
              <a:ea typeface="隶书" pitchFamily="49" charset="-122"/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n"/>
            </a:pPr>
            <a:r>
              <a:rPr lang="zh-CN" altLang="en-US" sz="3000" dirty="0">
                <a:ea typeface="隶书" pitchFamily="49" charset="-122"/>
              </a:rPr>
              <a:t>  人堕落以后，人离开神，向神独立，就产生了自造的无神文化。世界就逐渐形成了。</a:t>
            </a:r>
            <a:endParaRPr lang="zh-CN" altLang="en-US" sz="3000" dirty="0">
              <a:ea typeface="隶书" pitchFamily="49" charset="-122"/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n"/>
            </a:pPr>
            <a:r>
              <a:rPr lang="zh-CN" altLang="en-US" sz="3000" dirty="0">
                <a:ea typeface="隶书" pitchFamily="49" charset="-122"/>
              </a:rPr>
              <a:t>  推动这些事的就是神的仇敌</a:t>
            </a:r>
            <a:r>
              <a:rPr lang="en-US" altLang="zh-CN" sz="3000">
                <a:latin typeface="Arial" panose="020B0604020202020204" pitchFamily="34" charset="0"/>
                <a:ea typeface="隶书" pitchFamily="49" charset="-122"/>
              </a:rPr>
              <a:t>——</a:t>
            </a:r>
            <a:r>
              <a:rPr lang="zh-CN" altLang="en-US" sz="3000" dirty="0">
                <a:ea typeface="隶书" pitchFamily="49" charset="-122"/>
              </a:rPr>
              <a:t>撒但。</a:t>
            </a:r>
            <a:endParaRPr lang="zh-CN" altLang="en-US" sz="3000" dirty="0">
              <a:ea typeface="隶书" pitchFamily="49" charset="-122"/>
            </a:endParaRPr>
          </a:p>
        </p:txBody>
      </p:sp>
      <p:sp>
        <p:nvSpPr>
          <p:cNvPr id="342050" name="文本框 342049"/>
          <p:cNvSpPr txBox="1"/>
          <p:nvPr/>
        </p:nvSpPr>
        <p:spPr>
          <a:xfrm>
            <a:off x="5940425" y="6237288"/>
            <a:ext cx="25923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/>
              <a:t>※</a:t>
            </a:r>
            <a:r>
              <a:rPr lang="zh-CN" altLang="en-US" dirty="0"/>
              <a:t>世界的演变见附录二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4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49">
                                            <p:txEl>
                                              <p:charRg st="15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49">
                                            <p:txEl>
                                              <p:charRg st="55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49" grpId="0" animBg="1" uiExpand="1" build="allAtOnce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3042" name="标题 34304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从世界的由来看世界的性质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43043" name="文本占位符 343042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dirty="0"/>
              <a:t>神造人在地上生活，是为了完成</a:t>
            </a:r>
            <a:r>
              <a:rPr lang="zh-CN" altLang="en-US" b="1" u="sng" dirty="0"/>
              <a:t>神的定旨</a:t>
            </a:r>
            <a:r>
              <a:rPr lang="zh-CN" altLang="en-US" dirty="0"/>
              <a:t>。 </a:t>
            </a:r>
            <a:endParaRPr lang="zh-CN" altLang="en-US" dirty="0"/>
          </a:p>
          <a:p>
            <a:pPr marL="609600" indent="-609600">
              <a:buSzTx/>
            </a:pPr>
            <a:r>
              <a:rPr lang="zh-CN" altLang="en-US" dirty="0"/>
              <a:t>但神的仇敌撒但为了霸占神所造的人，就藉着人堕落的性情，将地上的一切，特别是与人类有关的事物，都</a:t>
            </a:r>
            <a:r>
              <a:rPr lang="zh-CN" altLang="en-US" b="1" u="sng" dirty="0"/>
              <a:t>系统化</a:t>
            </a:r>
            <a:r>
              <a:rPr lang="zh-CN" altLang="en-US" dirty="0"/>
              <a:t>，成为</a:t>
            </a:r>
            <a:r>
              <a:rPr lang="zh-CN" altLang="en-US" b="1" u="sng" dirty="0"/>
              <a:t>一个属撒但的邪恶系统</a:t>
            </a:r>
            <a:r>
              <a:rPr lang="zh-CN" altLang="en-US" dirty="0"/>
              <a:t>。</a:t>
            </a:r>
            <a:endParaRPr lang="zh-CN" altLang="en-US" dirty="0"/>
          </a:p>
          <a:p>
            <a:pPr marL="609600" indent="-609600">
              <a:buSzTx/>
            </a:pPr>
            <a:r>
              <a:rPr lang="zh-CN" altLang="en-US" dirty="0"/>
              <a:t>世界的目的是为要</a:t>
            </a:r>
            <a:r>
              <a:rPr lang="zh-CN" altLang="en-US" b="1" u="sng" dirty="0"/>
              <a:t>霸占人</a:t>
            </a:r>
            <a:r>
              <a:rPr lang="zh-CN" altLang="en-US" dirty="0"/>
              <a:t>，阻挠人，不让人成全神的定旨，并打岔人对神的享受，在地上形成一个</a:t>
            </a:r>
            <a:r>
              <a:rPr lang="zh-CN" altLang="en-US" b="1" u="sng" dirty="0"/>
              <a:t>反对神</a:t>
            </a:r>
            <a:r>
              <a:rPr lang="zh-CN" altLang="en-US" dirty="0"/>
              <a:t>的世界系统。 </a:t>
            </a:r>
            <a:endParaRPr lang="zh-CN" altLang="en-US" dirty="0"/>
          </a:p>
          <a:p>
            <a:pPr marL="609600" indent="-609600">
              <a:buSzTx/>
            </a:pPr>
            <a:r>
              <a:rPr lang="zh-CN" altLang="en-US" dirty="0"/>
              <a:t>全世界都卧在</a:t>
            </a:r>
            <a:r>
              <a:rPr lang="zh-CN" altLang="en-US" b="1" u="sng" dirty="0"/>
              <a:t>那恶者</a:t>
            </a:r>
            <a:r>
              <a:rPr lang="zh-CN" altLang="en-US" dirty="0"/>
              <a:t>手下。（约壹五</a:t>
            </a:r>
            <a:r>
              <a:rPr lang="en-US" altLang="zh-CN"/>
              <a:t>19</a:t>
            </a:r>
            <a:r>
              <a:rPr lang="zh-CN" altLang="en-US" dirty="0"/>
              <a:t>） 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charRg st="21" end="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charRg st="86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charRg st="140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0210" name="标题 35020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50256" name="内容占位符 350255"/>
          <p:cNvGraphicFramePr/>
          <p:nvPr>
            <p:ph idx="1"/>
          </p:nvPr>
        </p:nvGraphicFramePr>
        <p:xfrm>
          <a:off x="457200" y="1600200"/>
          <a:ext cx="8229600" cy="676275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62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2258" name="标题 35225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52278" name="内容占位符 352277"/>
          <p:cNvGraphicFramePr/>
          <p:nvPr>
            <p:ph idx="1"/>
          </p:nvPr>
        </p:nvGraphicFramePr>
        <p:xfrm>
          <a:off x="457200" y="1600200"/>
          <a:ext cx="8229600" cy="1254125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62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3282" name="标题 35328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53303" name="内容占位符 353302"/>
          <p:cNvGraphicFramePr/>
          <p:nvPr>
            <p:ph idx="1"/>
          </p:nvPr>
        </p:nvGraphicFramePr>
        <p:xfrm>
          <a:off x="457200" y="1600200"/>
          <a:ext cx="8229600" cy="1831975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62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53301" name="文本框 353300"/>
          <p:cNvSpPr txBox="1"/>
          <p:nvPr/>
        </p:nvSpPr>
        <p:spPr>
          <a:xfrm>
            <a:off x="611188" y="4240213"/>
            <a:ext cx="81073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dirty="0"/>
              <a:t>约十二</a:t>
            </a:r>
            <a:r>
              <a:rPr lang="en-US" altLang="zh-CN" sz="2400"/>
              <a:t>31  </a:t>
            </a:r>
            <a:r>
              <a:rPr lang="zh-CN" altLang="en-US" sz="2400" dirty="0">
                <a:ea typeface="楷体_GB2312" pitchFamily="49" charset="-122"/>
              </a:rPr>
              <a:t>现在这世界受审判。</a:t>
            </a:r>
            <a:r>
              <a:rPr lang="zh-CN" altLang="en-US" sz="2400" b="1" u="sng" dirty="0">
                <a:ea typeface="楷体_GB2312" pitchFamily="49" charset="-122"/>
              </a:rPr>
              <a:t>这世界的王</a:t>
            </a:r>
            <a:r>
              <a:rPr lang="zh-CN" altLang="en-US" sz="2400" dirty="0">
                <a:ea typeface="楷体_GB2312" pitchFamily="49" charset="-122"/>
              </a:rPr>
              <a:t>要被赶出去。</a:t>
            </a:r>
            <a:endParaRPr lang="zh-CN" altLang="en-US" sz="2400" dirty="0">
              <a:ea typeface="楷体_GB2312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3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4498" name="标题 234497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p>
            <a:r>
              <a:rPr lang="zh-CN" altLang="en-US" sz="4000" dirty="0"/>
              <a:t>人类的两条线</a:t>
            </a:r>
            <a:endParaRPr lang="zh-CN" altLang="en-US" sz="4000" dirty="0"/>
          </a:p>
        </p:txBody>
      </p:sp>
      <p:sp>
        <p:nvSpPr>
          <p:cNvPr id="234499" name="直接连接符 234498"/>
          <p:cNvSpPr/>
          <p:nvPr/>
        </p:nvSpPr>
        <p:spPr>
          <a:xfrm>
            <a:off x="539750" y="3573463"/>
            <a:ext cx="8135938" cy="0"/>
          </a:xfrm>
          <a:prstGeom prst="line">
            <a:avLst/>
          </a:prstGeom>
          <a:ln w="50800" cap="flat" cmpd="sng">
            <a:solidFill>
              <a:srgbClr val="99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4500" name="文本框 234499"/>
          <p:cNvSpPr txBox="1"/>
          <p:nvPr/>
        </p:nvSpPr>
        <p:spPr>
          <a:xfrm>
            <a:off x="3419475" y="2060575"/>
            <a:ext cx="489743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dirty="0"/>
          </a:p>
        </p:txBody>
      </p:sp>
      <p:sp>
        <p:nvSpPr>
          <p:cNvPr id="234501" name="文本框 234500"/>
          <p:cNvSpPr txBox="1"/>
          <p:nvPr/>
        </p:nvSpPr>
        <p:spPr>
          <a:xfrm>
            <a:off x="323850" y="1268413"/>
            <a:ext cx="8424863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宋体" panose="02010600030101010101" pitchFamily="2" charset="-122"/>
              </a:rPr>
              <a:t>人类有两条线，说出</a:t>
            </a:r>
            <a:r>
              <a:rPr lang="zh-CN" altLang="en-US" sz="2400" dirty="0">
                <a:latin typeface="宋体" panose="02010600030101010101" pitchFamily="2" charset="-122"/>
              </a:rPr>
              <a:t>人有两种不同的生活方式。</a:t>
            </a:r>
            <a:endParaRPr lang="zh-CN" altLang="en-US" sz="2400" dirty="0">
              <a:latin typeface="宋体" panose="02010600030101010101" pitchFamily="2" charset="-122"/>
            </a:endParaRP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宋体" panose="02010600030101010101" pitchFamily="2" charset="-122"/>
              </a:rPr>
              <a:t>这两种生活方式是由伊甸园里的两棵树</a:t>
            </a:r>
            <a:r>
              <a:rPr lang="en-US" altLang="zh-CN" sz="2400">
                <a:latin typeface="宋体" panose="02010600030101010101" pitchFamily="2" charset="-122"/>
              </a:rPr>
              <a:t>——</a:t>
            </a:r>
            <a:r>
              <a:rPr lang="zh-CN" altLang="en-US" sz="2400" dirty="0">
                <a:latin typeface="宋体" panose="02010600030101010101" pitchFamily="2" charset="-122"/>
              </a:rPr>
              <a:t>生命树和知识善恶树</a:t>
            </a:r>
            <a:r>
              <a:rPr lang="en-US" altLang="zh-CN" sz="2400">
                <a:latin typeface="宋体" panose="02010600030101010101" pitchFamily="2" charset="-122"/>
              </a:rPr>
              <a:t>——</a:t>
            </a:r>
            <a:r>
              <a:rPr lang="zh-CN" altLang="en-US" sz="2400" dirty="0">
                <a:latin typeface="宋体" panose="02010600030101010101" pitchFamily="2" charset="-122"/>
              </a:rPr>
              <a:t>所预表的。</a:t>
            </a:r>
            <a:endParaRPr lang="zh-CN" altLang="en-US" sz="2400" dirty="0">
              <a:latin typeface="宋体" panose="02010600030101010101" pitchFamily="2" charset="-122"/>
            </a:endParaRPr>
          </a:p>
        </p:txBody>
      </p:sp>
      <p:sp>
        <p:nvSpPr>
          <p:cNvPr id="234502" name="文本框 234501"/>
          <p:cNvSpPr txBox="1"/>
          <p:nvPr/>
        </p:nvSpPr>
        <p:spPr>
          <a:xfrm>
            <a:off x="3348038" y="2924175"/>
            <a:ext cx="51831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一条是知识树的线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34503" name="文本框 234502"/>
          <p:cNvSpPr txBox="1"/>
          <p:nvPr/>
        </p:nvSpPr>
        <p:spPr>
          <a:xfrm>
            <a:off x="3276600" y="3860800"/>
            <a:ext cx="53276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一条是生命树的线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1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4501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1">
                                            <p:txEl>
                                              <p:charRg st="27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4501">
                                            <p:txEl>
                                              <p:charRg st="27" end="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4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502" grpId="0"/>
      <p:bldP spid="23450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4306" name="标题 35430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54327" name="内容占位符 354326"/>
          <p:cNvGraphicFramePr/>
          <p:nvPr>
            <p:ph idx="1"/>
          </p:nvPr>
        </p:nvGraphicFramePr>
        <p:xfrm>
          <a:off x="457200" y="1600200"/>
          <a:ext cx="8229600" cy="1831975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62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54325" name="文本框 354324"/>
          <p:cNvSpPr txBox="1"/>
          <p:nvPr/>
        </p:nvSpPr>
        <p:spPr>
          <a:xfrm>
            <a:off x="827088" y="4005263"/>
            <a:ext cx="7561262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/>
              <a:t>约壹二</a:t>
            </a:r>
            <a:r>
              <a:rPr lang="en-US" altLang="zh-CN" sz="2400"/>
              <a:t>16  </a:t>
            </a:r>
            <a:r>
              <a:rPr lang="zh-CN" altLang="en-US" sz="2400" dirty="0">
                <a:ea typeface="楷体_GB2312" pitchFamily="49" charset="-122"/>
              </a:rPr>
              <a:t>因为凡世界上的事，就像</a:t>
            </a:r>
            <a:r>
              <a:rPr lang="zh-CN" altLang="en-US" sz="2400" b="1" u="sng" dirty="0">
                <a:ea typeface="楷体_GB2312" pitchFamily="49" charset="-122"/>
              </a:rPr>
              <a:t>肉体的情欲</a:t>
            </a:r>
            <a:r>
              <a:rPr lang="zh-CN" altLang="en-US" sz="2400" dirty="0">
                <a:ea typeface="楷体_GB2312" pitchFamily="49" charset="-122"/>
              </a:rPr>
              <a:t>，</a:t>
            </a:r>
            <a:r>
              <a:rPr lang="zh-CN" altLang="en-US" sz="2400" b="1" u="sng" dirty="0">
                <a:ea typeface="楷体_GB2312" pitchFamily="49" charset="-122"/>
              </a:rPr>
              <a:t>眼目的情欲</a:t>
            </a:r>
            <a:r>
              <a:rPr lang="zh-CN" altLang="en-US" sz="2400" dirty="0">
                <a:ea typeface="楷体_GB2312" pitchFamily="49" charset="-122"/>
              </a:rPr>
              <a:t>，并</a:t>
            </a:r>
            <a:r>
              <a:rPr lang="zh-CN" altLang="en-US" sz="2400" b="1" u="sng" dirty="0">
                <a:ea typeface="楷体_GB2312" pitchFamily="49" charset="-122"/>
              </a:rPr>
              <a:t>今生的骄傲</a:t>
            </a:r>
            <a:r>
              <a:rPr lang="zh-CN" altLang="en-US" sz="2400" dirty="0">
                <a:ea typeface="楷体_GB2312" pitchFamily="49" charset="-122"/>
              </a:rPr>
              <a:t>，都不是从父来的，乃是从世界来的。</a:t>
            </a:r>
            <a:endParaRPr lang="zh-CN" altLang="en-US" sz="2400" dirty="0">
              <a:ea typeface="楷体_GB2312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5330" name="标题 35532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55351" name="内容占位符 355350"/>
          <p:cNvGraphicFramePr/>
          <p:nvPr>
            <p:ph idx="1"/>
          </p:nvPr>
        </p:nvGraphicFramePr>
        <p:xfrm>
          <a:off x="468313" y="1196975"/>
          <a:ext cx="8229600" cy="2892425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1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世界上的事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肉体的情欲，眼目的情欲，今生的骄傲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55353" name="文本框 355352"/>
          <p:cNvSpPr txBox="1"/>
          <p:nvPr/>
        </p:nvSpPr>
        <p:spPr>
          <a:xfrm>
            <a:off x="611188" y="4581525"/>
            <a:ext cx="7777162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dirty="0"/>
              <a:t>    </a:t>
            </a:r>
            <a:r>
              <a:rPr lang="zh-CN" altLang="en-US" sz="2400" dirty="0">
                <a:ea typeface="黑体" panose="02010609060101010101" pitchFamily="2" charset="-122"/>
              </a:rPr>
              <a:t>当初，撒但就是利用这些事来引诱人离开神，犯罪堕落的。</a:t>
            </a:r>
            <a:endParaRPr lang="zh-CN" altLang="en-US" sz="2400" dirty="0">
              <a:latin typeface="楷体_GB2312" pitchFamily="49" charset="-122"/>
              <a:ea typeface="黑体" panose="02010609060101010101" pitchFamily="2" charset="-122"/>
            </a:endParaRPr>
          </a:p>
        </p:txBody>
      </p:sp>
      <p:sp>
        <p:nvSpPr>
          <p:cNvPr id="355354" name="椭圆 355353"/>
          <p:cNvSpPr/>
          <p:nvPr/>
        </p:nvSpPr>
        <p:spPr>
          <a:xfrm>
            <a:off x="2700338" y="2852738"/>
            <a:ext cx="5975350" cy="1439862"/>
          </a:xfrm>
          <a:prstGeom prst="ellipse">
            <a:avLst/>
          </a:prstGeom>
          <a:solidFill>
            <a:srgbClr val="FF6600">
              <a:alpha val="0"/>
            </a:srgbClr>
          </a:solidFill>
          <a:ln w="349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55356" name="文本框 355355"/>
          <p:cNvSpPr txBox="1"/>
          <p:nvPr/>
        </p:nvSpPr>
        <p:spPr>
          <a:xfrm>
            <a:off x="684213" y="4581525"/>
            <a:ext cx="7777162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/>
              <a:t>创</a:t>
            </a:r>
            <a:r>
              <a:rPr lang="en-US" altLang="zh-CN" sz="2400"/>
              <a:t>3</a:t>
            </a:r>
            <a:r>
              <a:rPr lang="zh-CN" altLang="en-US" sz="2400" dirty="0"/>
              <a:t>：</a:t>
            </a:r>
            <a:r>
              <a:rPr lang="en-US" altLang="zh-CN" sz="2400"/>
              <a:t>6</a:t>
            </a:r>
            <a:r>
              <a:rPr lang="zh-CN" altLang="en-US" sz="2400" dirty="0"/>
              <a:t>、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于是女人见那棵树的果子好作食物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也悦人的眼目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且是可喜爱的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能使人有智慧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就摘下果子来吃了。又给她丈夫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她丈夫也吃了。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35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53" grpId="0"/>
      <p:bldP spid="355353" grpId="1"/>
      <p:bldP spid="35535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0950" name="文本框 380949"/>
          <p:cNvSpPr txBox="1"/>
          <p:nvPr/>
        </p:nvSpPr>
        <p:spPr>
          <a:xfrm>
            <a:off x="684213" y="4581525"/>
            <a:ext cx="7777162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/>
              <a:t>创</a:t>
            </a:r>
            <a:r>
              <a:rPr lang="en-US" altLang="zh-CN" sz="2400"/>
              <a:t>3</a:t>
            </a:r>
            <a:r>
              <a:rPr lang="zh-CN" altLang="en-US" sz="2400" dirty="0"/>
              <a:t>：</a:t>
            </a:r>
            <a:r>
              <a:rPr lang="en-US" altLang="zh-CN" sz="2400"/>
              <a:t>6</a:t>
            </a:r>
            <a:r>
              <a:rPr lang="zh-CN" altLang="en-US" sz="2400" dirty="0"/>
              <a:t>、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于是女人见那棵树的果子</a:t>
            </a:r>
            <a:r>
              <a:rPr lang="zh-CN" altLang="en-US" sz="2400" b="1" u="sng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好作食物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也悦人的眼目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且是可喜爱的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能使人有智慧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就摘下果子来吃了。又给她丈夫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她丈夫也吃了。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0930" name="标题 38092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80931" name="内容占位符 380930"/>
          <p:cNvGraphicFramePr/>
          <p:nvPr>
            <p:ph idx="1"/>
          </p:nvPr>
        </p:nvGraphicFramePr>
        <p:xfrm>
          <a:off x="468313" y="1196975"/>
          <a:ext cx="8229600" cy="2892425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1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世界上的事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肉体的情欲，眼目的情欲，今生的骄傲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80949" name="椭圆 380948"/>
          <p:cNvSpPr/>
          <p:nvPr/>
        </p:nvSpPr>
        <p:spPr>
          <a:xfrm>
            <a:off x="2700338" y="2852738"/>
            <a:ext cx="5975350" cy="1439862"/>
          </a:xfrm>
          <a:prstGeom prst="ellipse">
            <a:avLst/>
          </a:prstGeom>
          <a:solidFill>
            <a:srgbClr val="FF6600">
              <a:alpha val="0"/>
            </a:srgbClr>
          </a:solidFill>
          <a:ln w="349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80951" name="直接连接符 380950"/>
          <p:cNvSpPr/>
          <p:nvPr/>
        </p:nvSpPr>
        <p:spPr>
          <a:xfrm flipH="1" flipV="1">
            <a:off x="4643438" y="3573463"/>
            <a:ext cx="863600" cy="1008062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1954" name="文本框 381953"/>
          <p:cNvSpPr txBox="1"/>
          <p:nvPr/>
        </p:nvSpPr>
        <p:spPr>
          <a:xfrm>
            <a:off x="684213" y="4581525"/>
            <a:ext cx="7777162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/>
              <a:t>创</a:t>
            </a:r>
            <a:r>
              <a:rPr lang="en-US" altLang="zh-CN" sz="2400"/>
              <a:t>3</a:t>
            </a:r>
            <a:r>
              <a:rPr lang="zh-CN" altLang="en-US" sz="2400" dirty="0"/>
              <a:t>：</a:t>
            </a:r>
            <a:r>
              <a:rPr lang="en-US" altLang="zh-CN" sz="2400"/>
              <a:t>6</a:t>
            </a:r>
            <a:r>
              <a:rPr lang="zh-CN" altLang="en-US" sz="2400" dirty="0"/>
              <a:t>、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于是女人见那棵树的果子</a:t>
            </a:r>
            <a:r>
              <a:rPr lang="zh-CN" altLang="en-US" sz="2400" b="1" u="sng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好作食物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也</a:t>
            </a:r>
            <a:r>
              <a:rPr lang="zh-CN" altLang="en-US" sz="2400" b="1" u="sng" dirty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悦人的眼目</a:t>
            </a:r>
            <a:r>
              <a:rPr lang="en-US" altLang="zh-CN" sz="2400" b="1" u="sng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b="1" u="sng" dirty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且是可喜爱的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能使人有智慧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就摘下果子来吃了。又给她丈夫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她丈夫也吃了。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1955" name="标题 381954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81956" name="内容占位符 381955"/>
          <p:cNvGraphicFramePr/>
          <p:nvPr>
            <p:ph idx="1"/>
          </p:nvPr>
        </p:nvGraphicFramePr>
        <p:xfrm>
          <a:off x="468313" y="1196975"/>
          <a:ext cx="8229600" cy="2892425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1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世界上的事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肉体的情欲，眼目的情欲，今生的骄傲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81973" name="椭圆 381972"/>
          <p:cNvSpPr/>
          <p:nvPr/>
        </p:nvSpPr>
        <p:spPr>
          <a:xfrm>
            <a:off x="2700338" y="2852738"/>
            <a:ext cx="5975350" cy="1439862"/>
          </a:xfrm>
          <a:prstGeom prst="ellipse">
            <a:avLst/>
          </a:prstGeom>
          <a:solidFill>
            <a:srgbClr val="FF6600">
              <a:alpha val="0"/>
            </a:srgbClr>
          </a:solidFill>
          <a:ln w="349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81974" name="直接连接符 381973"/>
          <p:cNvSpPr/>
          <p:nvPr/>
        </p:nvSpPr>
        <p:spPr>
          <a:xfrm flipH="1" flipV="1">
            <a:off x="4284663" y="3429000"/>
            <a:ext cx="1439862" cy="1223963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381976" name="直接连接符 381975"/>
          <p:cNvSpPr/>
          <p:nvPr/>
        </p:nvSpPr>
        <p:spPr>
          <a:xfrm flipH="1" flipV="1">
            <a:off x="6227763" y="3500438"/>
            <a:ext cx="1439862" cy="1223962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2978" name="文本框 382977"/>
          <p:cNvSpPr txBox="1"/>
          <p:nvPr/>
        </p:nvSpPr>
        <p:spPr>
          <a:xfrm>
            <a:off x="684213" y="4581525"/>
            <a:ext cx="7777162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/>
              <a:t>创</a:t>
            </a:r>
            <a:r>
              <a:rPr lang="en-US" altLang="zh-CN" sz="2400"/>
              <a:t>3</a:t>
            </a:r>
            <a:r>
              <a:rPr lang="zh-CN" altLang="en-US" sz="2400" dirty="0"/>
              <a:t>：</a:t>
            </a:r>
            <a:r>
              <a:rPr lang="en-US" altLang="zh-CN" sz="2400"/>
              <a:t>6</a:t>
            </a:r>
            <a:r>
              <a:rPr lang="zh-CN" altLang="en-US" sz="2400" dirty="0"/>
              <a:t>、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于是女人见那棵树的果子</a:t>
            </a:r>
            <a:r>
              <a:rPr lang="zh-CN" altLang="en-US" sz="2400" b="1" u="sng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好作食物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也</a:t>
            </a:r>
            <a:r>
              <a:rPr lang="zh-CN" altLang="en-US" sz="2400" b="1" u="sng" dirty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悦人的眼目</a:t>
            </a:r>
            <a:r>
              <a:rPr lang="en-US" altLang="zh-CN" sz="2400" b="1" u="sng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b="1" u="sng" dirty="0">
                <a:solidFill>
                  <a:schemeClr val="accent2"/>
                </a:solidFill>
                <a:latin typeface="楷体_GB2312" pitchFamily="49" charset="-122"/>
                <a:ea typeface="楷体_GB2312" pitchFamily="49" charset="-122"/>
              </a:rPr>
              <a:t>且是可喜爱的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b="1" u="sng" dirty="0">
                <a:solidFill>
                  <a:srgbClr val="990033"/>
                </a:solidFill>
                <a:latin typeface="楷体_GB2312" pitchFamily="49" charset="-122"/>
                <a:ea typeface="楷体_GB2312" pitchFamily="49" charset="-122"/>
              </a:rPr>
              <a:t>能使人有智慧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就摘下果子来吃了。又给她丈夫</a:t>
            </a:r>
            <a:r>
              <a:rPr lang="en-US" altLang="zh-CN" sz="240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她丈夫也吃了。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82979" name="标题 382978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82980" name="内容占位符 382979"/>
          <p:cNvGraphicFramePr/>
          <p:nvPr>
            <p:ph idx="1"/>
          </p:nvPr>
        </p:nvGraphicFramePr>
        <p:xfrm>
          <a:off x="468313" y="1196975"/>
          <a:ext cx="8229600" cy="2892425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1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世界上的事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肉体的情欲，眼目的情欲，今生的骄傲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82997" name="椭圆 382996"/>
          <p:cNvSpPr/>
          <p:nvPr/>
        </p:nvSpPr>
        <p:spPr>
          <a:xfrm>
            <a:off x="2700338" y="2852738"/>
            <a:ext cx="5975350" cy="1439862"/>
          </a:xfrm>
          <a:prstGeom prst="ellipse">
            <a:avLst/>
          </a:prstGeom>
          <a:solidFill>
            <a:srgbClr val="FF6600">
              <a:alpha val="0"/>
            </a:srgbClr>
          </a:solidFill>
          <a:ln w="349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82998" name="直接连接符 382997"/>
          <p:cNvSpPr/>
          <p:nvPr/>
        </p:nvSpPr>
        <p:spPr>
          <a:xfrm flipH="1" flipV="1">
            <a:off x="4284663" y="3429000"/>
            <a:ext cx="1439862" cy="1223963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382999" name="直接连接符 382998"/>
          <p:cNvSpPr/>
          <p:nvPr/>
        </p:nvSpPr>
        <p:spPr>
          <a:xfrm flipH="1" flipV="1">
            <a:off x="6227763" y="3500438"/>
            <a:ext cx="1439862" cy="1223962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383000" name="直接连接符 382999"/>
          <p:cNvSpPr/>
          <p:nvPr/>
        </p:nvSpPr>
        <p:spPr>
          <a:xfrm flipH="1" flipV="1">
            <a:off x="3708400" y="4005263"/>
            <a:ext cx="358775" cy="1008062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4002" name="标题 38400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84003" name="内容占位符 384002"/>
          <p:cNvGraphicFramePr/>
          <p:nvPr>
            <p:ph idx="1"/>
          </p:nvPr>
        </p:nvGraphicFramePr>
        <p:xfrm>
          <a:off x="468313" y="1196975"/>
          <a:ext cx="8229600" cy="2892425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1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世界上的事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肉体的情欲，眼目的情欲，今生的骄傲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84020" name="文本框 384019"/>
          <p:cNvSpPr txBox="1"/>
          <p:nvPr/>
        </p:nvSpPr>
        <p:spPr>
          <a:xfrm>
            <a:off x="611188" y="4292600"/>
            <a:ext cx="7777162" cy="1735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dirty="0"/>
              <a:t>    </a:t>
            </a:r>
            <a:r>
              <a:rPr lang="zh-CN" altLang="en-US" sz="2400" dirty="0">
                <a:ea typeface="黑体" panose="02010609060101010101" pitchFamily="2" charset="-122"/>
              </a:rPr>
              <a:t>所以，当初撒但就是利用这些事来引诱人离开神，犯罪堕落的。</a:t>
            </a:r>
            <a:endParaRPr lang="zh-CN" altLang="en-US" sz="2400" dirty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400" dirty="0">
                <a:ea typeface="黑体" panose="02010609060101010101" pitchFamily="2" charset="-122"/>
              </a:rPr>
              <a:t>    后来，人的堕落也都是在这些事上继续发展，继续堕落。这些都是撒但在人里面的发动、推动和加强。</a:t>
            </a:r>
            <a:endParaRPr lang="zh-CN" altLang="en-US" sz="2400">
              <a:ea typeface="黑体" panose="02010609060101010101" pitchFamily="2" charset="-122"/>
            </a:endParaRPr>
          </a:p>
        </p:txBody>
      </p:sp>
      <p:sp>
        <p:nvSpPr>
          <p:cNvPr id="384021" name="椭圆 384020"/>
          <p:cNvSpPr/>
          <p:nvPr/>
        </p:nvSpPr>
        <p:spPr>
          <a:xfrm>
            <a:off x="2700338" y="2852738"/>
            <a:ext cx="5975350" cy="1439862"/>
          </a:xfrm>
          <a:prstGeom prst="ellipse">
            <a:avLst/>
          </a:prstGeom>
          <a:solidFill>
            <a:srgbClr val="FF6600">
              <a:alpha val="0"/>
            </a:srgbClr>
          </a:solidFill>
          <a:ln w="349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384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20" grpId="0"/>
      <p:bldP spid="384020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8098" name="标题 38809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88122" name="内容占位符 388121"/>
          <p:cNvGraphicFramePr/>
          <p:nvPr>
            <p:ph idx="1"/>
          </p:nvPr>
        </p:nvGraphicFramePr>
        <p:xfrm>
          <a:off x="468313" y="1196975"/>
          <a:ext cx="8229600" cy="3957638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1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世界上的事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肉体的情欲，眼目的情欲，今生的骄傲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世界的各面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罪恶的世界，物质的世界，宗教的世界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88116" name="椭圆 388115"/>
          <p:cNvSpPr/>
          <p:nvPr/>
        </p:nvSpPr>
        <p:spPr>
          <a:xfrm>
            <a:off x="2700338" y="2852738"/>
            <a:ext cx="5975350" cy="1439862"/>
          </a:xfrm>
          <a:prstGeom prst="ellipse">
            <a:avLst/>
          </a:prstGeom>
          <a:solidFill>
            <a:srgbClr val="FF6600">
              <a:alpha val="0"/>
            </a:srgbClr>
          </a:solidFill>
          <a:ln w="349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21387E-6 L -0.00399 0.1574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88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88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88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22" name="标题 38912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89123" name="内容占位符 389122"/>
          <p:cNvGraphicFramePr/>
          <p:nvPr>
            <p:ph idx="1"/>
          </p:nvPr>
        </p:nvGraphicFramePr>
        <p:xfrm>
          <a:off x="468313" y="1196975"/>
          <a:ext cx="8229600" cy="3957638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1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世界上的事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肉体的情欲，眼目的情欲，今生的骄傲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世界的各面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罪恶的世界，物质的世界，宗教的世界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89144" name="椭圆 389143"/>
          <p:cNvSpPr/>
          <p:nvPr/>
        </p:nvSpPr>
        <p:spPr>
          <a:xfrm>
            <a:off x="250825" y="836613"/>
            <a:ext cx="8497888" cy="4824412"/>
          </a:xfrm>
          <a:prstGeom prst="ellipse">
            <a:avLst/>
          </a:prstGeom>
          <a:solidFill>
            <a:srgbClr val="FF6600">
              <a:alpha val="0"/>
            </a:srgbClr>
          </a:solidFill>
          <a:ln w="349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389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1170" name="标题 39116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391171" name="内容占位符 391170"/>
          <p:cNvGraphicFramePr/>
          <p:nvPr>
            <p:ph idx="1"/>
          </p:nvPr>
        </p:nvGraphicFramePr>
        <p:xfrm>
          <a:off x="468313" y="1196975"/>
          <a:ext cx="8229600" cy="3957638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1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世界上的事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肉体的情欲，眼目的情欲，今生的骄傲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世界的各面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罪恶的世界，物质的世界，宗教的世界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91192" name="椭圆 391191"/>
          <p:cNvSpPr/>
          <p:nvPr/>
        </p:nvSpPr>
        <p:spPr>
          <a:xfrm>
            <a:off x="250825" y="836613"/>
            <a:ext cx="8497888" cy="4824412"/>
          </a:xfrm>
          <a:prstGeom prst="ellipse">
            <a:avLst/>
          </a:prstGeom>
          <a:solidFill>
            <a:srgbClr val="FF6600">
              <a:alpha val="0"/>
            </a:srgbClr>
          </a:solidFill>
          <a:ln w="349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91193" name="横卷形 391192"/>
          <p:cNvSpPr/>
          <p:nvPr/>
        </p:nvSpPr>
        <p:spPr>
          <a:xfrm>
            <a:off x="827088" y="3573463"/>
            <a:ext cx="7561262" cy="3097212"/>
          </a:xfrm>
          <a:prstGeom prst="horizontalScroll">
            <a:avLst>
              <a:gd name="adj" fmla="val 12500"/>
            </a:avLst>
          </a:prstGeom>
          <a:solidFill>
            <a:srgbClr val="99CCFF"/>
          </a:solidFill>
          <a:ln w="9525" cap="flat" cmpd="sng">
            <a:solidFill>
              <a:srgbClr val="0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r" eaLnBrk="1" hangingPunct="1"/>
            <a:r>
              <a:rPr lang="zh-CN" altLang="en-US" sz="4400" dirty="0">
                <a:ea typeface="隶书" pitchFamily="49" charset="-122"/>
              </a:rPr>
              <a:t>不要爱世界和世界上的事</a:t>
            </a:r>
            <a:r>
              <a:rPr lang="en-US" altLang="zh-CN" sz="4400">
                <a:latin typeface="Arial" panose="020B0604020202020204" pitchFamily="34" charset="0"/>
                <a:ea typeface="隶书" pitchFamily="49" charset="-122"/>
              </a:rPr>
              <a:t>…</a:t>
            </a:r>
            <a:endParaRPr lang="en-US" altLang="zh-CN" sz="4400">
              <a:ea typeface="隶书" pitchFamily="49" charset="-122"/>
            </a:endParaRPr>
          </a:p>
          <a:p>
            <a:pPr algn="r" eaLnBrk="1" hangingPunct="1"/>
            <a:r>
              <a:rPr lang="zh-CN" altLang="en-US" sz="2400" dirty="0"/>
              <a:t>约翰壹书二</a:t>
            </a:r>
            <a:r>
              <a:rPr lang="en-US" altLang="zh-CN" sz="2400"/>
              <a:t>15  </a:t>
            </a:r>
            <a:endParaRPr lang="en-US" altLang="zh-CN" sz="24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1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9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9666" name="标题 36966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5400" dirty="0">
                <a:ea typeface="黑体" panose="02010609060101010101" pitchFamily="2" charset="-122"/>
              </a:rPr>
              <a:t>这就是第一个问题：</a:t>
            </a:r>
            <a:endParaRPr lang="zh-CN" altLang="en-US" sz="5400" dirty="0">
              <a:ea typeface="黑体" panose="0201060906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00715" name="组合 200714"/>
          <p:cNvGrpSpPr>
            <a:grpSpLocks noChangeAspect="1"/>
          </p:cNvGrpSpPr>
          <p:nvPr/>
        </p:nvGrpSpPr>
        <p:grpSpPr>
          <a:xfrm>
            <a:off x="179388" y="1052513"/>
            <a:ext cx="10636250" cy="4849812"/>
            <a:chOff x="249" y="663"/>
            <a:chExt cx="6700" cy="3055"/>
          </a:xfrm>
        </p:grpSpPr>
        <p:sp>
          <p:nvSpPr>
            <p:cNvPr id="200714" name="矩形 200713"/>
            <p:cNvSpPr>
              <a:spLocks noChangeAspect="1" noTextEdit="1"/>
            </p:cNvSpPr>
            <p:nvPr/>
          </p:nvSpPr>
          <p:spPr>
            <a:xfrm>
              <a:off x="249" y="663"/>
              <a:ext cx="6700" cy="305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cxnSp>
          <p:nvCxnSpPr>
            <p:cNvPr id="200721" name="_s200721"/>
            <p:cNvCxnSpPr>
              <a:stCxn id="200718" idx="1"/>
              <a:endCxn id="200716" idx="2"/>
            </p:cNvCxnSpPr>
            <p:nvPr/>
          </p:nvCxnSpPr>
          <p:spPr>
            <a:xfrm rot="10800000">
              <a:off x="703" y="1132"/>
              <a:ext cx="228" cy="1490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00720" name="_s200720"/>
            <p:cNvCxnSpPr/>
            <p:nvPr/>
          </p:nvCxnSpPr>
          <p:spPr>
            <a:xfrm rot="10800000">
              <a:off x="703" y="1118"/>
              <a:ext cx="228" cy="629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00716" name="_s200716"/>
            <p:cNvSpPr/>
            <p:nvPr/>
          </p:nvSpPr>
          <p:spPr>
            <a:xfrm>
              <a:off x="249" y="663"/>
              <a:ext cx="907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 当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00717" name="_s200717"/>
            <p:cNvSpPr/>
            <p:nvPr/>
          </p:nvSpPr>
          <p:spPr>
            <a:xfrm>
              <a:off x="931" y="1525"/>
              <a:ext cx="540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该隐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00718" name="_s200718"/>
            <p:cNvSpPr/>
            <p:nvPr/>
          </p:nvSpPr>
          <p:spPr>
            <a:xfrm>
              <a:off x="931" y="2387"/>
              <a:ext cx="542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亚伯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00706" name="标题 200705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p>
            <a:r>
              <a:rPr lang="zh-CN" altLang="en-US" sz="4000" dirty="0"/>
              <a:t>人类的两条线</a:t>
            </a:r>
            <a:endParaRPr lang="zh-CN" altLang="en-US" sz="4000" dirty="0"/>
          </a:p>
        </p:txBody>
      </p:sp>
      <p:sp>
        <p:nvSpPr>
          <p:cNvPr id="200707" name="直接连接符 200706"/>
          <p:cNvSpPr/>
          <p:nvPr/>
        </p:nvSpPr>
        <p:spPr>
          <a:xfrm>
            <a:off x="539750" y="3573463"/>
            <a:ext cx="8135938" cy="0"/>
          </a:xfrm>
          <a:prstGeom prst="line">
            <a:avLst/>
          </a:prstGeom>
          <a:ln w="50800" cap="flat" cmpd="sng">
            <a:solidFill>
              <a:srgbClr val="99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0710" name="文本框 200709"/>
          <p:cNvSpPr txBox="1"/>
          <p:nvPr/>
        </p:nvSpPr>
        <p:spPr>
          <a:xfrm>
            <a:off x="3348038" y="1341438"/>
            <a:ext cx="51831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一条是知识树的线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00711" name="文本框 200710"/>
          <p:cNvSpPr txBox="1"/>
          <p:nvPr/>
        </p:nvSpPr>
        <p:spPr>
          <a:xfrm>
            <a:off x="3348038" y="5516563"/>
            <a:ext cx="53276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一条是生命树的线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1714" name="标题 371713"/>
          <p:cNvSpPr>
            <a:spLocks noGrp="1"/>
          </p:cNvSpPr>
          <p:nvPr>
            <p:ph type="ctrTitle"/>
          </p:nvPr>
        </p:nvSpPr>
        <p:spPr/>
        <p:txBody>
          <a:bodyPr anchor="t" anchorCtr="0"/>
          <a:p>
            <a:pPr defTabSz="914400">
              <a:buSzTx/>
              <a:buFontTx/>
              <a:buNone/>
            </a:pPr>
            <a:r>
              <a:rPr lang="zh-CN" altLang="en-US" sz="5400" kern="1200" baseline="0" dirty="0">
                <a:latin typeface="Garamond" panose="02020404030301010803" pitchFamily="18" charset="0"/>
                <a:ea typeface="黑体" panose="02010609060101010101" pitchFamily="2" charset="-122"/>
              </a:rPr>
              <a:t>什么是“世界”？</a:t>
            </a:r>
            <a:endParaRPr lang="zh-CN" altLang="en-US" sz="5400" kern="1200" baseline="0" dirty="0">
              <a:latin typeface="Garamond" panose="02020404030301010803" pitchFamily="18" charset="0"/>
              <a:ea typeface="黑体" panose="02010609060101010101" pitchFamily="2" charset="-122"/>
            </a:endParaRPr>
          </a:p>
        </p:txBody>
      </p:sp>
      <p:sp>
        <p:nvSpPr>
          <p:cNvPr id="371715" name="副标题 371714"/>
          <p:cNvSpPr>
            <a:spLocks noGrp="1"/>
          </p:cNvSpPr>
          <p:nvPr>
            <p:ph type="subTitle" idx="1"/>
          </p:nvPr>
        </p:nvSpPr>
        <p:spPr/>
        <p:txBody>
          <a:bodyPr anchor="t" anchorCtr="0"/>
          <a:p>
            <a:pPr marL="609600" indent="-609600" defTabSz="914400">
              <a:buSzTx/>
            </a:pPr>
            <a:r>
              <a:rPr lang="zh-CN" altLang="en-US" kern="1200" baseline="0" dirty="0">
                <a:latin typeface="Arial" panose="020B0604020202020204" pitchFamily="34" charset="0"/>
                <a:ea typeface="宋体" panose="02010600030101010101" pitchFamily="2" charset="-122"/>
              </a:rPr>
              <a:t>一个属撒但的邪恶系统</a:t>
            </a:r>
            <a:r>
              <a:rPr lang="en-US" altLang="zh-CN" kern="1200" baseline="0"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endParaRPr lang="en-US" altLang="zh-CN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3762" name="标题 37376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5400" dirty="0">
                <a:ea typeface="黑体" panose="02010609060101010101" pitchFamily="2" charset="-122"/>
              </a:rPr>
              <a:t>再看第二个问题：</a:t>
            </a:r>
            <a:endParaRPr lang="zh-CN" altLang="en-US" sz="5400" dirty="0">
              <a:ea typeface="黑体" panose="0201060906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5810" name="标题 375809"/>
          <p:cNvSpPr>
            <a:spLocks noGrp="1"/>
          </p:cNvSpPr>
          <p:nvPr>
            <p:ph type="ctrTitle"/>
          </p:nvPr>
        </p:nvSpPr>
        <p:spPr/>
        <p:txBody>
          <a:bodyPr anchor="t" anchorCtr="0"/>
          <a:p>
            <a:pPr defTabSz="914400">
              <a:buSzTx/>
              <a:buFontTx/>
              <a:buNone/>
            </a:pPr>
            <a:r>
              <a:rPr lang="zh-CN" altLang="en-US" sz="5400" kern="1200" baseline="0" dirty="0">
                <a:latin typeface="Garamond" panose="02020404030301010803" pitchFamily="18" charset="0"/>
                <a:ea typeface="黑体" panose="02010609060101010101" pitchFamily="2" charset="-122"/>
              </a:rPr>
              <a:t>圣经怎么说到“世界”？</a:t>
            </a:r>
            <a:endParaRPr lang="zh-CN" altLang="en-US" sz="5400" kern="1200" baseline="0" dirty="0">
              <a:latin typeface="Garamond" panose="02020404030301010803" pitchFamily="18" charset="0"/>
              <a:ea typeface="黑体" panose="02010609060101010101" pitchFamily="2" charset="-122"/>
            </a:endParaRPr>
          </a:p>
        </p:txBody>
      </p:sp>
      <p:sp>
        <p:nvSpPr>
          <p:cNvPr id="375811" name="副标题 375810"/>
          <p:cNvSpPr>
            <a:spLocks noGrp="1"/>
          </p:cNvSpPr>
          <p:nvPr>
            <p:ph type="subTitle" idx="1"/>
          </p:nvPr>
        </p:nvSpPr>
        <p:spPr>
          <a:xfrm>
            <a:off x="1692275" y="3962400"/>
            <a:ext cx="6842125" cy="1752600"/>
          </a:xfrm>
        </p:spPr>
        <p:txBody>
          <a:bodyPr anchor="t" anchorCtr="0"/>
          <a:p>
            <a:pPr marL="609600" indent="-609600" defTabSz="914400">
              <a:buSzTx/>
            </a:pPr>
            <a:r>
              <a:rPr lang="zh-CN" altLang="en-US" kern="1200" baseline="0" dirty="0">
                <a:latin typeface="Arial" panose="020B0604020202020204" pitchFamily="34" charset="0"/>
                <a:ea typeface="宋体" panose="02010600030101010101" pitchFamily="2" charset="-122"/>
              </a:rPr>
              <a:t>从圣经看我们基督徒和世界的关系</a:t>
            </a:r>
            <a:r>
              <a:rPr lang="en-US" altLang="zh-CN" kern="1200" baseline="0"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endParaRPr lang="en-US" altLang="zh-CN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4242" name="标题 39424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不要爱世界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94243" name="文本占位符 394242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064500" cy="4530725"/>
          </a:xfrm>
        </p:spPr>
        <p:txBody>
          <a:bodyPr/>
          <a:p>
            <a:pPr marL="609600" indent="-609600">
              <a:buSzTx/>
            </a:pPr>
            <a:endParaRPr lang="en-US" altLang="zh-CN" sz="3200" dirty="0"/>
          </a:p>
          <a:p>
            <a:pPr marL="609600" indent="-609600">
              <a:buNone/>
            </a:pPr>
            <a:r>
              <a:rPr lang="en-US" altLang="zh-CN" sz="3200" dirty="0"/>
              <a:t>      </a:t>
            </a:r>
            <a:r>
              <a:rPr lang="zh-CN" altLang="en-US" sz="2800" dirty="0"/>
              <a:t>约壹二</a:t>
            </a:r>
            <a:r>
              <a:rPr lang="en-US" altLang="zh-CN" sz="2800"/>
              <a:t>15</a:t>
            </a:r>
            <a:r>
              <a:rPr lang="zh-CN" altLang="en-US" sz="2800" dirty="0"/>
              <a:t>：  </a:t>
            </a:r>
            <a:r>
              <a:rPr lang="zh-CN" altLang="zh-CN" sz="2800" b="1" u="sng" dirty="0">
                <a:latin typeface="楷体_GB2312" pitchFamily="49" charset="-122"/>
                <a:ea typeface="楷体_GB2312" pitchFamily="49" charset="-122"/>
              </a:rPr>
              <a:t>不要爱世界</a:t>
            </a:r>
            <a:r>
              <a:rPr lang="zh-CN" altLang="zh-CN" sz="2800" dirty="0">
                <a:latin typeface="楷体_GB2312" pitchFamily="49" charset="-122"/>
                <a:ea typeface="楷体_GB2312" pitchFamily="49" charset="-122"/>
              </a:rPr>
              <a:t>，和世界上的事。人若爱世界，爱父的心就不在他里面了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sz="280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SzTx/>
              <a:buNone/>
            </a:pPr>
            <a:r>
              <a:rPr lang="zh-CN" altLang="en-US" dirty="0"/>
              <a:t> </a:t>
            </a:r>
            <a:endParaRPr lang="zh-CN" altLang="en-US" dirty="0"/>
          </a:p>
          <a:p>
            <a:pPr marL="609600" indent="-609600">
              <a:buSzTx/>
              <a:buNone/>
            </a:pPr>
            <a:r>
              <a:rPr lang="zh-CN" altLang="en-US" sz="2800" dirty="0"/>
              <a:t>       约十七</a:t>
            </a:r>
            <a:r>
              <a:rPr lang="en-US" altLang="zh-CN" sz="2800"/>
              <a:t>14</a:t>
            </a:r>
            <a:r>
              <a:rPr lang="zh-CN" altLang="en-US" sz="2800" dirty="0"/>
              <a:t>：  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我已将你的道赐给他们。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世界又恨他们</a:t>
            </a:r>
            <a:r>
              <a:rPr lang="en-US" altLang="zh-CN">
                <a:latin typeface="Arial" panose="020B0604020202020204" pitchFamily="34" charset="0"/>
              </a:rPr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/>
          </a:p>
          <a:p>
            <a:pPr marL="609600" indent="-609600">
              <a:buSzTx/>
              <a:buNone/>
            </a:pPr>
            <a:endParaRPr lang="zh-CN" altLang="en-US" dirty="0"/>
          </a:p>
          <a:p>
            <a:pPr marL="609600" indent="-609600">
              <a:buSzTx/>
              <a:buNone/>
            </a:pPr>
            <a:r>
              <a:rPr lang="zh-CN" altLang="en-US" dirty="0"/>
              <a:t>       </a:t>
            </a:r>
            <a:r>
              <a:rPr lang="zh-CN" altLang="en-US" sz="3200" dirty="0">
                <a:solidFill>
                  <a:srgbClr val="FF6600"/>
                </a:solidFill>
                <a:ea typeface="隶书" pitchFamily="49" charset="-122"/>
              </a:rPr>
              <a:t> </a:t>
            </a:r>
            <a:endParaRPr lang="zh-CN" altLang="en-US" sz="3200" dirty="0">
              <a:solidFill>
                <a:srgbClr val="FF6600"/>
              </a:solidFill>
              <a:ea typeface="隶书" pitchFamily="49" charset="-122"/>
            </a:endParaRPr>
          </a:p>
        </p:txBody>
      </p:sp>
      <p:sp>
        <p:nvSpPr>
          <p:cNvPr id="394244" name="横卷形 394243"/>
          <p:cNvSpPr/>
          <p:nvPr/>
        </p:nvSpPr>
        <p:spPr>
          <a:xfrm>
            <a:off x="827088" y="1341438"/>
            <a:ext cx="7561262" cy="3097212"/>
          </a:xfrm>
          <a:prstGeom prst="horizontalScroll">
            <a:avLst>
              <a:gd name="adj" fmla="val 12500"/>
            </a:avLst>
          </a:prstGeom>
          <a:solidFill>
            <a:srgbClr val="99CCFF"/>
          </a:solidFill>
          <a:ln w="9525" cap="flat" cmpd="sng">
            <a:solidFill>
              <a:srgbClr val="0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r" eaLnBrk="1" hangingPunct="1"/>
            <a:r>
              <a:rPr lang="zh-CN" altLang="en-US" sz="4400" dirty="0">
                <a:ea typeface="隶书" pitchFamily="49" charset="-122"/>
              </a:rPr>
              <a:t>不要爱世界和世界上的事</a:t>
            </a:r>
            <a:r>
              <a:rPr lang="en-US" altLang="zh-CN" sz="4400">
                <a:latin typeface="Arial" panose="020B0604020202020204" pitchFamily="34" charset="0"/>
                <a:ea typeface="隶书" pitchFamily="49" charset="-122"/>
              </a:rPr>
              <a:t>…</a:t>
            </a:r>
            <a:endParaRPr lang="en-US" altLang="zh-CN" sz="4400">
              <a:ea typeface="隶书" pitchFamily="49" charset="-122"/>
            </a:endParaRPr>
          </a:p>
          <a:p>
            <a:pPr algn="r" eaLnBrk="1" hangingPunct="1"/>
            <a:r>
              <a:rPr lang="zh-CN" altLang="en-US" sz="2400" dirty="0"/>
              <a:t>约翰壹书二</a:t>
            </a:r>
            <a:r>
              <a:rPr lang="en-US" altLang="zh-CN" sz="2400"/>
              <a:t>15  </a:t>
            </a:r>
            <a:endParaRPr lang="en-US" altLang="zh-CN" sz="24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charRg st="1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charRg st="49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3" grpId="0" uiExpand="1" build="p"/>
      <p:bldP spid="394244" grpId="0" animBg="1"/>
      <p:bldP spid="394244" grpId="1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5506" name="标题 40550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不要爱世界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05507" name="文本占位符 405506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064500" cy="4530725"/>
          </a:xfrm>
        </p:spPr>
        <p:txBody>
          <a:bodyPr/>
          <a:p>
            <a:pPr marL="609600" indent="-609600">
              <a:buSzTx/>
            </a:pPr>
            <a:endParaRPr lang="en-US" altLang="zh-CN" sz="3200" dirty="0"/>
          </a:p>
          <a:p>
            <a:pPr marL="609600" indent="-609600">
              <a:buNone/>
            </a:pPr>
            <a:r>
              <a:rPr lang="en-US" altLang="zh-CN" sz="3200" dirty="0"/>
              <a:t>      </a:t>
            </a:r>
            <a:r>
              <a:rPr lang="zh-CN" altLang="en-US" sz="2800" dirty="0"/>
              <a:t>约壹二</a:t>
            </a:r>
            <a:r>
              <a:rPr lang="en-US" altLang="zh-CN" sz="2800"/>
              <a:t>15</a:t>
            </a:r>
            <a:r>
              <a:rPr lang="zh-CN" altLang="en-US" sz="2800" dirty="0"/>
              <a:t>：  </a:t>
            </a:r>
            <a:r>
              <a:rPr lang="zh-CN" altLang="zh-CN" sz="2800" b="1" u="sng" dirty="0">
                <a:latin typeface="楷体_GB2312" pitchFamily="49" charset="-122"/>
                <a:ea typeface="楷体_GB2312" pitchFamily="49" charset="-122"/>
              </a:rPr>
              <a:t>不要爱世界</a:t>
            </a:r>
            <a:r>
              <a:rPr lang="zh-CN" altLang="zh-CN" sz="2800" dirty="0">
                <a:latin typeface="楷体_GB2312" pitchFamily="49" charset="-122"/>
                <a:ea typeface="楷体_GB2312" pitchFamily="49" charset="-122"/>
              </a:rPr>
              <a:t>，和世界上的事。人若爱世界，爱父的心就不在他里面了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sz="280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SzTx/>
              <a:buNone/>
            </a:pPr>
            <a:r>
              <a:rPr lang="zh-CN" altLang="en-US" dirty="0"/>
              <a:t> </a:t>
            </a:r>
            <a:endParaRPr lang="zh-CN" altLang="en-US" dirty="0"/>
          </a:p>
          <a:p>
            <a:pPr marL="609600" indent="-609600">
              <a:buSzTx/>
              <a:buNone/>
            </a:pPr>
            <a:r>
              <a:rPr lang="zh-CN" altLang="en-US" sz="2800" dirty="0"/>
              <a:t>       约十七</a:t>
            </a:r>
            <a:r>
              <a:rPr lang="en-US" altLang="zh-CN" sz="2800"/>
              <a:t>14</a:t>
            </a:r>
            <a:r>
              <a:rPr lang="zh-CN" altLang="en-US" sz="2800" dirty="0"/>
              <a:t>：  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我已将你的道赐给他们。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世界又恨他们</a:t>
            </a:r>
            <a:r>
              <a:rPr lang="en-US" altLang="zh-CN">
                <a:latin typeface="Arial" panose="020B0604020202020204" pitchFamily="34" charset="0"/>
              </a:rPr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/>
          </a:p>
          <a:p>
            <a:pPr marL="609600" indent="-609600">
              <a:buSzTx/>
              <a:buNone/>
            </a:pPr>
            <a:endParaRPr lang="zh-CN" altLang="en-US" dirty="0"/>
          </a:p>
          <a:p>
            <a:pPr marL="609600" indent="-609600">
              <a:buSzTx/>
              <a:buNone/>
            </a:pPr>
            <a:r>
              <a:rPr lang="zh-CN" altLang="en-US" dirty="0"/>
              <a:t>       </a:t>
            </a:r>
            <a:r>
              <a:rPr lang="zh-CN" altLang="en-US" sz="3200" dirty="0">
                <a:solidFill>
                  <a:srgbClr val="FF6600"/>
                </a:solidFill>
                <a:ea typeface="隶书" pitchFamily="49" charset="-122"/>
              </a:rPr>
              <a:t>所以，爱世界 </a:t>
            </a:r>
            <a:r>
              <a:rPr lang="en-US" altLang="zh-CN" sz="3200">
                <a:solidFill>
                  <a:srgbClr val="FF6600"/>
                </a:solidFill>
                <a:ea typeface="隶书" pitchFamily="49" charset="-122"/>
              </a:rPr>
              <a:t>= </a:t>
            </a:r>
            <a:r>
              <a:rPr lang="zh-CN" altLang="en-US" sz="3200" dirty="0">
                <a:solidFill>
                  <a:srgbClr val="FF6600"/>
                </a:solidFill>
                <a:ea typeface="隶书" pitchFamily="49" charset="-122"/>
              </a:rPr>
              <a:t>爱撒但（恨我们的）。</a:t>
            </a:r>
            <a:endParaRPr lang="zh-CN" altLang="en-US" sz="3200" dirty="0">
              <a:solidFill>
                <a:srgbClr val="FF6600"/>
              </a:solidFill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charRg st="85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7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8338" name="标题 39833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不要爱世界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98339" name="文本占位符 398338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064500" cy="4530725"/>
          </a:xfrm>
        </p:spPr>
        <p:txBody>
          <a:bodyPr/>
          <a:p>
            <a:pPr marL="609600" indent="-609600">
              <a:buSzTx/>
            </a:pPr>
            <a:endParaRPr lang="en-US" altLang="zh-CN" sz="2800" dirty="0"/>
          </a:p>
          <a:p>
            <a:pPr marL="609600" indent="-609600">
              <a:buNone/>
            </a:pPr>
            <a:r>
              <a:rPr lang="en-US" altLang="zh-CN" sz="2400" dirty="0"/>
              <a:t>       </a:t>
            </a:r>
            <a:r>
              <a:rPr lang="zh-CN" altLang="en-US" sz="2400" dirty="0"/>
              <a:t>雅四</a:t>
            </a:r>
            <a:r>
              <a:rPr lang="en-US" altLang="zh-CN" sz="2400"/>
              <a:t>4</a:t>
            </a:r>
            <a:r>
              <a:rPr lang="zh-CN" altLang="en-US" sz="2400" dirty="0"/>
              <a:t>：   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岂不知</a:t>
            </a:r>
            <a:r>
              <a:rPr lang="zh-CN" altLang="en-US" sz="2400" b="1" u="sng" dirty="0">
                <a:latin typeface="楷体_GB2312" pitchFamily="49" charset="-122"/>
                <a:ea typeface="楷体_GB2312" pitchFamily="49" charset="-122"/>
              </a:rPr>
              <a:t>与世俗为友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，就是</a:t>
            </a:r>
            <a:r>
              <a:rPr lang="zh-CN" altLang="en-US" sz="2400" b="1" u="sng" dirty="0">
                <a:latin typeface="楷体_GB2312" pitchFamily="49" charset="-122"/>
                <a:ea typeface="楷体_GB2312" pitchFamily="49" charset="-122"/>
              </a:rPr>
              <a:t>与神为敌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麽。所以凡想要与世俗为友的，就是与神为敌了。</a:t>
            </a:r>
            <a:endParaRPr lang="zh-CN" altLang="en-US" sz="240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SzTx/>
              <a:buNone/>
            </a:pPr>
            <a:r>
              <a:rPr lang="zh-CN" altLang="en-US" sz="2600" dirty="0"/>
              <a:t> </a:t>
            </a:r>
            <a:endParaRPr lang="zh-CN" altLang="en-US" sz="2600" dirty="0"/>
          </a:p>
          <a:p>
            <a:pPr marL="609600" indent="-609600">
              <a:buSzTx/>
              <a:buNone/>
            </a:pP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zh-CN" altLang="en-US" sz="2400" dirty="0"/>
              <a:t>加二</a:t>
            </a:r>
            <a:r>
              <a:rPr lang="en-US" altLang="zh-CN" sz="2400"/>
              <a:t>20</a:t>
            </a:r>
            <a:r>
              <a:rPr lang="zh-CN" altLang="en-US" sz="2400" dirty="0"/>
              <a:t>：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en-US" altLang="zh-CN" sz="2600">
                <a:latin typeface="Arial" panose="020B0604020202020204" pitchFamily="34" charset="0"/>
              </a:rPr>
              <a:t>…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他（神）是</a:t>
            </a:r>
            <a:r>
              <a:rPr lang="zh-CN" altLang="en-US" sz="2400" b="1" u="sng" dirty="0">
                <a:latin typeface="楷体_GB2312" pitchFamily="49" charset="-122"/>
                <a:ea typeface="楷体_GB2312" pitchFamily="49" charset="-122"/>
              </a:rPr>
              <a:t>爱我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，为我舍己。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SzTx/>
              <a:buNone/>
            </a:pPr>
            <a:r>
              <a:rPr lang="zh-CN" altLang="en-US" sz="2400" dirty="0"/>
              <a:t>       </a:t>
            </a:r>
            <a:endParaRPr lang="zh-CN" altLang="en-US" sz="2600" dirty="0"/>
          </a:p>
          <a:p>
            <a:pPr marL="609600" indent="-609600">
              <a:buSzTx/>
              <a:buNone/>
            </a:pPr>
            <a:r>
              <a:rPr lang="zh-CN" altLang="en-US" sz="2600" dirty="0"/>
              <a:t>       </a:t>
            </a:r>
            <a:r>
              <a:rPr lang="zh-CN" altLang="en-US" sz="2800" dirty="0">
                <a:solidFill>
                  <a:srgbClr val="FF6600"/>
                </a:solidFill>
                <a:ea typeface="隶书" pitchFamily="49" charset="-122"/>
              </a:rPr>
              <a:t>所以，爱世界 </a:t>
            </a:r>
            <a:r>
              <a:rPr lang="en-US" altLang="zh-CN" sz="2800">
                <a:solidFill>
                  <a:srgbClr val="FF6600"/>
                </a:solidFill>
                <a:ea typeface="隶书" pitchFamily="49" charset="-122"/>
              </a:rPr>
              <a:t>= </a:t>
            </a:r>
            <a:r>
              <a:rPr lang="zh-CN" altLang="en-US" sz="2800" dirty="0">
                <a:solidFill>
                  <a:srgbClr val="FF6600"/>
                </a:solidFill>
                <a:ea typeface="隶书" pitchFamily="49" charset="-122"/>
              </a:rPr>
              <a:t>爱撒但（恨我们的）。</a:t>
            </a:r>
            <a:endParaRPr lang="zh-CN" altLang="en-US" sz="2800" dirty="0">
              <a:solidFill>
                <a:srgbClr val="FF6600"/>
              </a:solidFill>
              <a:ea typeface="隶书" pitchFamily="49" charset="-122"/>
            </a:endParaRPr>
          </a:p>
          <a:p>
            <a:pPr marL="609600" indent="-609600">
              <a:buSzTx/>
              <a:buNone/>
            </a:pPr>
            <a:r>
              <a:rPr lang="zh-CN" altLang="en-US" sz="2800" dirty="0">
                <a:solidFill>
                  <a:srgbClr val="FF6600"/>
                </a:solidFill>
                <a:ea typeface="隶书" pitchFamily="49" charset="-122"/>
              </a:rPr>
              <a:t>          与世界为友 </a:t>
            </a:r>
            <a:r>
              <a:rPr lang="en-US" altLang="zh-CN" sz="2800">
                <a:solidFill>
                  <a:srgbClr val="FF6600"/>
                </a:solidFill>
                <a:ea typeface="隶书" pitchFamily="49" charset="-122"/>
              </a:rPr>
              <a:t>= </a:t>
            </a:r>
            <a:r>
              <a:rPr lang="zh-CN" altLang="en-US" sz="2800" dirty="0">
                <a:solidFill>
                  <a:srgbClr val="FF6600"/>
                </a:solidFill>
                <a:ea typeface="隶书" pitchFamily="49" charset="-122"/>
              </a:rPr>
              <a:t>与神为敌（爱我们的）。 </a:t>
            </a:r>
            <a:endParaRPr lang="zh-CN" altLang="en-US" sz="2800" dirty="0">
              <a:solidFill>
                <a:srgbClr val="FF6600"/>
              </a:solidFill>
              <a:ea typeface="隶书" pitchFamily="49" charset="-122"/>
            </a:endParaRPr>
          </a:p>
        </p:txBody>
      </p:sp>
      <p:sp>
        <p:nvSpPr>
          <p:cNvPr id="398341" name="横卷形 398340"/>
          <p:cNvSpPr/>
          <p:nvPr/>
        </p:nvSpPr>
        <p:spPr>
          <a:xfrm>
            <a:off x="755650" y="1196975"/>
            <a:ext cx="7561263" cy="3097213"/>
          </a:xfrm>
          <a:prstGeom prst="horizontalScroll">
            <a:avLst>
              <a:gd name="adj" fmla="val 12500"/>
            </a:avLst>
          </a:prstGeom>
          <a:solidFill>
            <a:srgbClr val="99CCFF"/>
          </a:solidFill>
          <a:ln w="9525" cap="flat" cmpd="sng">
            <a:solidFill>
              <a:srgbClr val="0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r" eaLnBrk="1" hangingPunct="1"/>
            <a:r>
              <a:rPr lang="zh-CN" altLang="en-US" sz="4400" dirty="0">
                <a:ea typeface="隶书" pitchFamily="49" charset="-122"/>
              </a:rPr>
              <a:t>不要爱世界和世界上的事</a:t>
            </a:r>
            <a:r>
              <a:rPr lang="en-US" altLang="zh-CN" sz="4400">
                <a:latin typeface="Arial" panose="020B0604020202020204" pitchFamily="34" charset="0"/>
                <a:ea typeface="隶书" pitchFamily="49" charset="-122"/>
              </a:rPr>
              <a:t>…</a:t>
            </a:r>
            <a:endParaRPr lang="en-US" altLang="zh-CN" sz="4400">
              <a:ea typeface="隶书" pitchFamily="49" charset="-122"/>
            </a:endParaRPr>
          </a:p>
          <a:p>
            <a:pPr algn="r" eaLnBrk="1" hangingPunct="1"/>
            <a:r>
              <a:rPr lang="zh-CN" altLang="en-US" sz="2400" dirty="0"/>
              <a:t>约翰壹书二</a:t>
            </a:r>
            <a:r>
              <a:rPr lang="en-US" altLang="zh-CN" sz="2400"/>
              <a:t>15  </a:t>
            </a:r>
            <a:endParaRPr lang="en-US" altLang="zh-CN" sz="24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charRg st="1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charRg st="55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charRg st="115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8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39" grpId="0" uiExpand="1" build="p"/>
      <p:bldP spid="398341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6818" name="标题 54681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不要爱世界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546819" name="文本占位符 546818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064500" cy="4530725"/>
          </a:xfrm>
        </p:spPr>
        <p:txBody>
          <a:bodyPr/>
          <a:p>
            <a:pPr marL="609600" indent="-609600">
              <a:buSzTx/>
            </a:pPr>
            <a:endParaRPr lang="en-US" altLang="zh-CN" sz="3200" dirty="0"/>
          </a:p>
          <a:p>
            <a:pPr marL="609600" indent="-609600">
              <a:buNone/>
            </a:pPr>
            <a:r>
              <a:rPr lang="en-US" altLang="zh-CN" sz="2800" dirty="0"/>
              <a:t>       </a:t>
            </a:r>
            <a:r>
              <a:rPr lang="zh-CN" altLang="en-US" sz="2800" dirty="0"/>
              <a:t>约十二</a:t>
            </a:r>
            <a:r>
              <a:rPr lang="en-US" altLang="zh-CN" sz="2800"/>
              <a:t>31</a:t>
            </a:r>
            <a:r>
              <a:rPr lang="en-US" altLang="zh-CN" sz="3400"/>
              <a:t>    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现在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这世界受审判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。这世界的王要被赶出去。</a:t>
            </a:r>
            <a:endParaRPr lang="zh-CN" altLang="en-US" sz="280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SzTx/>
              <a:buNone/>
            </a:pPr>
            <a:r>
              <a:rPr lang="zh-CN" altLang="en-US" dirty="0"/>
              <a:t> </a:t>
            </a:r>
            <a:endParaRPr lang="zh-CN" altLang="en-US" dirty="0"/>
          </a:p>
          <a:p>
            <a:pPr marL="609600" indent="-609600">
              <a:buSzTx/>
              <a:buNone/>
            </a:pP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zh-CN" altLang="en-US" sz="2800" dirty="0" err="1"/>
              <a:t>约壹</a:t>
            </a:r>
            <a:r>
              <a:rPr lang="zh-CN" altLang="en-US" sz="2800" dirty="0"/>
              <a:t>二</a:t>
            </a:r>
            <a:r>
              <a:rPr lang="en-US" altLang="zh-CN" sz="2800"/>
              <a:t>17    </a:t>
            </a:r>
            <a:r>
              <a:rPr lang="zh-CN" altLang="en-US" dirty="0" err="1">
                <a:ea typeface="楷体_GB2312" pitchFamily="49" charset="-122"/>
              </a:rPr>
              <a:t>这世界，和其上的情欲，</a:t>
            </a:r>
            <a:r>
              <a:rPr lang="zh-CN" altLang="en-US" b="1" u="sng" dirty="0" err="1">
                <a:ea typeface="楷体_GB2312" pitchFamily="49" charset="-122"/>
              </a:rPr>
              <a:t>都要过去</a:t>
            </a:r>
            <a:r>
              <a:rPr lang="zh-CN" altLang="en-US" dirty="0" err="1">
                <a:ea typeface="楷体_GB2312" pitchFamily="49" charset="-122"/>
              </a:rPr>
              <a:t>。唯独遵行神旨意的，是永远常存</a:t>
            </a:r>
            <a:r>
              <a:rPr lang="zh-CN" altLang="en-US">
                <a:ea typeface="楷体_GB2312" pitchFamily="49" charset="-122"/>
              </a:rPr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SzTx/>
              <a:buNone/>
            </a:pPr>
            <a:r>
              <a:rPr lang="zh-CN" altLang="en-US" sz="2800" dirty="0"/>
              <a:t>       </a:t>
            </a:r>
            <a:endParaRPr lang="zh-CN" altLang="en-US" dirty="0"/>
          </a:p>
          <a:p>
            <a:pPr marL="609600" indent="-609600">
              <a:buSzTx/>
              <a:buNone/>
            </a:pPr>
            <a:r>
              <a:rPr lang="zh-CN" altLang="en-US" dirty="0"/>
              <a:t>       </a:t>
            </a:r>
            <a:endParaRPr lang="zh-CN" altLang="en-US" sz="3200" dirty="0">
              <a:solidFill>
                <a:srgbClr val="FF6600"/>
              </a:solidFill>
              <a:ea typeface="隶书" pitchFamily="49" charset="-122"/>
            </a:endParaRPr>
          </a:p>
        </p:txBody>
      </p:sp>
      <p:sp>
        <p:nvSpPr>
          <p:cNvPr id="546821" name="横卷形 546820"/>
          <p:cNvSpPr/>
          <p:nvPr/>
        </p:nvSpPr>
        <p:spPr>
          <a:xfrm>
            <a:off x="755650" y="1628775"/>
            <a:ext cx="7561263" cy="3671888"/>
          </a:xfrm>
          <a:prstGeom prst="horizontalScroll">
            <a:avLst>
              <a:gd name="adj" fmla="val 12500"/>
            </a:avLst>
          </a:prstGeom>
          <a:solidFill>
            <a:srgbClr val="99CCFF"/>
          </a:solidFill>
          <a:ln w="9525" cap="flat" cmpd="sng">
            <a:solidFill>
              <a:srgbClr val="0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r" eaLnBrk="1" hangingPunct="1"/>
            <a:r>
              <a:rPr lang="zh-CN" altLang="en-US" sz="4400" dirty="0">
                <a:ea typeface="隶书" pitchFamily="49" charset="-122"/>
              </a:rPr>
              <a:t>不要爱世界和世界上的事</a:t>
            </a:r>
            <a:r>
              <a:rPr lang="en-US" altLang="zh-CN" sz="4400">
                <a:latin typeface="Arial" panose="020B0604020202020204" pitchFamily="34" charset="0"/>
                <a:ea typeface="隶书" pitchFamily="49" charset="-122"/>
              </a:rPr>
              <a:t>…</a:t>
            </a:r>
            <a:endParaRPr lang="en-US" altLang="zh-CN" sz="4400">
              <a:ea typeface="隶书" pitchFamily="49" charset="-122"/>
            </a:endParaRPr>
          </a:p>
          <a:p>
            <a:pPr algn="r" eaLnBrk="1" hangingPunct="1"/>
            <a:r>
              <a:rPr lang="zh-CN" altLang="en-US" sz="2400" dirty="0"/>
              <a:t>约翰壹书二</a:t>
            </a:r>
            <a:r>
              <a:rPr lang="en-US" altLang="zh-CN" sz="2400"/>
              <a:t>15  </a:t>
            </a:r>
            <a:endParaRPr lang="en-US" altLang="zh-CN" sz="24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charRg st="1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charRg st="40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4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19" grpId="0" build="p"/>
      <p:bldP spid="546821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9890" name="标题 54988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不要爱世界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549891" name="文本占位符 549890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0645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200" dirty="0"/>
              <a:t>爱世界的结果：</a:t>
            </a:r>
            <a:endParaRPr lang="zh-CN" altLang="en-US" sz="3200" dirty="0"/>
          </a:p>
          <a:p>
            <a:pPr marL="990600" lvl="1" indent="-645795">
              <a:buSzTx/>
            </a:pPr>
            <a:r>
              <a:rPr lang="zh-CN" altLang="en-US" sz="2800" dirty="0"/>
              <a:t>爱父的心就不在他里面</a:t>
            </a:r>
            <a:endParaRPr lang="zh-CN" altLang="en-US" sz="2800" dirty="0"/>
          </a:p>
          <a:p>
            <a:pPr marL="990600" lvl="1" indent="-645795">
              <a:buSzTx/>
            </a:pPr>
            <a:r>
              <a:rPr lang="zh-CN" altLang="en-US" sz="2800" dirty="0"/>
              <a:t>被模成这个世代的样式，也就是被这个世代同化</a:t>
            </a:r>
            <a:endParaRPr lang="zh-CN" altLang="en-US" sz="2800" dirty="0"/>
          </a:p>
          <a:p>
            <a:pPr marL="609600" indent="-609600">
              <a:buNone/>
            </a:pPr>
            <a:r>
              <a:rPr lang="zh-CN" altLang="en-US" sz="2800" dirty="0"/>
              <a:t>       </a:t>
            </a:r>
            <a:endParaRPr lang="zh-CN" altLang="en-US" sz="2800" dirty="0"/>
          </a:p>
          <a:p>
            <a:pPr marL="609600" indent="-609600">
              <a:buNone/>
            </a:pPr>
            <a:r>
              <a:rPr lang="zh-CN" altLang="en-US" sz="2800" dirty="0"/>
              <a:t>      罗十二</a:t>
            </a:r>
            <a:r>
              <a:rPr lang="en-US" altLang="zh-CN" sz="2800"/>
              <a:t>2</a:t>
            </a:r>
            <a:r>
              <a:rPr lang="en-US" altLang="zh-CN" sz="3400"/>
              <a:t>    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不要效法这世界</a:t>
            </a:r>
            <a:r>
              <a:rPr lang="en-US" altLang="zh-CN">
                <a:latin typeface="Arial" panose="020B0604020202020204" pitchFamily="34" charset="0"/>
              </a:rPr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None/>
            </a:pPr>
            <a:r>
              <a:rPr lang="zh-CN" altLang="en-US" dirty="0">
                <a:latin typeface="仿宋_GB2312" pitchFamily="49" charset="-122"/>
                <a:ea typeface="仿宋_GB2312" pitchFamily="49" charset="-122"/>
              </a:rPr>
              <a:t>（或译作“</a:t>
            </a:r>
            <a:r>
              <a:rPr lang="zh-CN" altLang="en-US" b="1" u="sng" dirty="0">
                <a:latin typeface="仿宋_GB2312" pitchFamily="49" charset="-122"/>
                <a:ea typeface="仿宋_GB2312" pitchFamily="49" charset="-122"/>
              </a:rPr>
              <a:t>不要模仿这世代</a:t>
            </a:r>
            <a:r>
              <a:rPr lang="zh-CN" altLang="en-US" dirty="0">
                <a:latin typeface="仿宋_GB2312" pitchFamily="49" charset="-122"/>
                <a:ea typeface="仿宋_GB2312" pitchFamily="49" charset="-122"/>
              </a:rPr>
              <a:t> ”，“世代”和“世界”的区别，见附录</a:t>
            </a:r>
            <a:r>
              <a:rPr lang="en-US" altLang="zh-CN">
                <a:latin typeface="仿宋_GB2312" pitchFamily="49" charset="-122"/>
                <a:ea typeface="仿宋_GB2312" pitchFamily="49" charset="-122"/>
              </a:rPr>
              <a:t>1</a:t>
            </a:r>
            <a:r>
              <a:rPr lang="zh-CN" altLang="en-US" dirty="0">
                <a:latin typeface="仿宋_GB2312" pitchFamily="49" charset="-122"/>
                <a:ea typeface="仿宋_GB2312" pitchFamily="49" charset="-122"/>
              </a:rPr>
              <a:t>）</a:t>
            </a:r>
            <a:endParaRPr lang="zh-CN" altLang="en-US" dirty="0">
              <a:latin typeface="仿宋_GB2312" pitchFamily="49" charset="-122"/>
              <a:ea typeface="仿宋_GB2312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charRg st="8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charRg st="19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charRg st="49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charRg st="73" end="1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9891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24962" name="标题 42496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不要爱世界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24963" name="文本占位符 424962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0645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200" dirty="0"/>
              <a:t>圣经里说到贪爱世界的例子：</a:t>
            </a:r>
            <a:endParaRPr lang="zh-CN" altLang="en-US" sz="3200" dirty="0"/>
          </a:p>
          <a:p>
            <a:pPr marL="990600" lvl="1" indent="-645795">
              <a:buSzTx/>
            </a:pPr>
            <a:r>
              <a:rPr lang="zh-CN" altLang="en-US" sz="2800" u="sng" dirty="0"/>
              <a:t>罗得</a:t>
            </a:r>
            <a:r>
              <a:rPr lang="zh-CN" altLang="en-US" sz="2800" dirty="0"/>
              <a:t>的妻子贪恋世界（创十九）；</a:t>
            </a:r>
            <a:endParaRPr lang="zh-CN" altLang="en-US" sz="2800" dirty="0"/>
          </a:p>
          <a:p>
            <a:pPr marL="990600" lvl="1" indent="-645795">
              <a:buSzTx/>
            </a:pPr>
            <a:r>
              <a:rPr lang="zh-CN" altLang="en-US" sz="2800" u="sng" dirty="0"/>
              <a:t>巴兰</a:t>
            </a:r>
            <a:r>
              <a:rPr lang="zh-CN" altLang="en-US" sz="2800" dirty="0"/>
              <a:t>贪爱不义的钱财（民二十三）；</a:t>
            </a:r>
            <a:endParaRPr lang="zh-CN" altLang="en-US" sz="2800" dirty="0"/>
          </a:p>
          <a:p>
            <a:pPr marL="990600" lvl="1" indent="-645795">
              <a:buSzTx/>
            </a:pPr>
            <a:r>
              <a:rPr lang="zh-CN" altLang="en-US" sz="2800" u="sng" dirty="0"/>
              <a:t>亚干</a:t>
            </a:r>
            <a:r>
              <a:rPr lang="zh-CN" altLang="en-US" sz="2800" dirty="0"/>
              <a:t>贪爱</a:t>
            </a:r>
            <a:r>
              <a:rPr lang="zh-CN" altLang="en-US" sz="2800" u="sng" dirty="0"/>
              <a:t>示拿</a:t>
            </a:r>
            <a:r>
              <a:rPr lang="zh-CN" altLang="en-US" sz="2800" dirty="0"/>
              <a:t>的衣服和财物（书七）；</a:t>
            </a:r>
            <a:endParaRPr lang="zh-CN" altLang="en-US" sz="2800" dirty="0"/>
          </a:p>
          <a:p>
            <a:pPr marL="990600" lvl="1" indent="-645795">
              <a:buSzTx/>
            </a:pPr>
            <a:r>
              <a:rPr lang="zh-CN" altLang="en-US" sz="2800" u="sng" dirty="0"/>
              <a:t>扫罗</a:t>
            </a:r>
            <a:r>
              <a:rPr lang="zh-CN" altLang="en-US" sz="2800" dirty="0"/>
              <a:t>贪爱世界的财物（撒上十五）；</a:t>
            </a:r>
            <a:endParaRPr lang="zh-CN" altLang="en-US" sz="2800" dirty="0"/>
          </a:p>
          <a:p>
            <a:pPr marL="990600" lvl="1" indent="-645795">
              <a:buSzTx/>
            </a:pPr>
            <a:r>
              <a:rPr lang="zh-CN" altLang="en-US" sz="2800" u="sng" dirty="0"/>
              <a:t>基哈西</a:t>
            </a:r>
            <a:r>
              <a:rPr lang="en-US" altLang="zh-CN" sz="2800"/>
              <a:t>(</a:t>
            </a:r>
            <a:r>
              <a:rPr lang="zh-CN" altLang="en-US" sz="2800" u="sng" dirty="0"/>
              <a:t>以利沙</a:t>
            </a:r>
            <a:r>
              <a:rPr lang="zh-CN" altLang="en-US" sz="2800" dirty="0"/>
              <a:t>的仆人</a:t>
            </a:r>
            <a:r>
              <a:rPr lang="en-US" altLang="zh-CN" sz="2800"/>
              <a:t>)</a:t>
            </a:r>
            <a:r>
              <a:rPr lang="zh-CN" altLang="en-US" sz="2800" dirty="0"/>
              <a:t>要钱财（王下五）；</a:t>
            </a:r>
            <a:endParaRPr lang="zh-CN" altLang="en-US" sz="2800" dirty="0"/>
          </a:p>
          <a:p>
            <a:pPr marL="990600" lvl="1" indent="-645795">
              <a:buSzTx/>
            </a:pPr>
            <a:r>
              <a:rPr lang="zh-CN" altLang="en-US" sz="2800" u="sng" dirty="0"/>
              <a:t>亚拿尼亚</a:t>
            </a:r>
            <a:r>
              <a:rPr lang="zh-CN" altLang="en-US" sz="2800" dirty="0"/>
              <a:t>和</a:t>
            </a:r>
            <a:r>
              <a:rPr lang="zh-CN" altLang="en-US" sz="2800" u="sng" dirty="0"/>
              <a:t>撒非喇</a:t>
            </a:r>
            <a:r>
              <a:rPr lang="zh-CN" altLang="en-US" sz="2800" dirty="0"/>
              <a:t>爱财（徒五）</a:t>
            </a:r>
            <a:r>
              <a:rPr lang="en-US" altLang="zh-CN" sz="2800"/>
              <a:t>;</a:t>
            </a:r>
            <a:endParaRPr lang="en-US" altLang="zh-CN" sz="2800"/>
          </a:p>
          <a:p>
            <a:pPr marL="990600" lvl="1" indent="-645795">
              <a:buSzTx/>
            </a:pPr>
            <a:r>
              <a:rPr lang="zh-CN" altLang="en-US" sz="2800" u="sng" dirty="0"/>
              <a:t>底马</a:t>
            </a:r>
            <a:r>
              <a:rPr lang="zh-CN" altLang="en-US" dirty="0"/>
              <a:t>贪爱现今的世界</a:t>
            </a:r>
            <a:r>
              <a:rPr lang="zh-CN" altLang="en-US" sz="2800" dirty="0"/>
              <a:t>（提后四）</a:t>
            </a:r>
            <a:endParaRPr lang="zh-CN" altLang="en-US" sz="2800" dirty="0"/>
          </a:p>
        </p:txBody>
      </p:sp>
      <p:sp>
        <p:nvSpPr>
          <p:cNvPr id="424964" name="横卷形 424963"/>
          <p:cNvSpPr/>
          <p:nvPr/>
        </p:nvSpPr>
        <p:spPr>
          <a:xfrm>
            <a:off x="755650" y="1268413"/>
            <a:ext cx="7561263" cy="4681537"/>
          </a:xfrm>
          <a:prstGeom prst="horizontalScroll">
            <a:avLst>
              <a:gd name="adj" fmla="val 12500"/>
            </a:avLst>
          </a:prstGeom>
          <a:solidFill>
            <a:srgbClr val="99CCFF"/>
          </a:solidFill>
          <a:ln w="9525" cap="flat" cmpd="sng">
            <a:solidFill>
              <a:srgbClr val="0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r" eaLnBrk="1" hangingPunct="1"/>
            <a:r>
              <a:rPr lang="zh-CN" altLang="en-US" sz="4400" dirty="0">
                <a:ea typeface="隶书" pitchFamily="49" charset="-122"/>
              </a:rPr>
              <a:t>不要爱世界和世界上的事</a:t>
            </a:r>
            <a:r>
              <a:rPr lang="en-US" altLang="zh-CN" sz="4400">
                <a:latin typeface="Arial" panose="020B0604020202020204" pitchFamily="34" charset="0"/>
                <a:ea typeface="隶书" pitchFamily="49" charset="-122"/>
              </a:rPr>
              <a:t>…</a:t>
            </a:r>
            <a:endParaRPr lang="en-US" altLang="zh-CN" sz="4400">
              <a:ea typeface="隶书" pitchFamily="49" charset="-122"/>
            </a:endParaRPr>
          </a:p>
          <a:p>
            <a:pPr algn="r" eaLnBrk="1" hangingPunct="1"/>
            <a:r>
              <a:rPr lang="zh-CN" altLang="en-US" sz="2400" dirty="0"/>
              <a:t>约翰壹书二</a:t>
            </a:r>
            <a:r>
              <a:rPr lang="en-US" altLang="zh-CN" sz="2400"/>
              <a:t>15  </a:t>
            </a:r>
            <a:endParaRPr lang="en-US" altLang="zh-CN" sz="24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charRg st="14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charRg st="30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charRg st="47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charRg st="65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charRg st="82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charRg st="103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charRg st="119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24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7858" name="标题 37785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77859" name="文本占位符 377858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我们在世界上，却不属世界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200" dirty="0"/>
          </a:p>
          <a:p>
            <a:pPr marL="609600" indent="-609600">
              <a:buNone/>
            </a:pPr>
            <a:r>
              <a:rPr lang="zh-CN" altLang="en-US" sz="3200" dirty="0"/>
              <a:t>      </a:t>
            </a:r>
            <a:r>
              <a:rPr lang="zh-CN" altLang="en-US" sz="2800" dirty="0"/>
              <a:t>约十七</a:t>
            </a:r>
            <a:r>
              <a:rPr lang="en-US" altLang="zh-CN" sz="2800"/>
              <a:t>15-16</a:t>
            </a:r>
            <a:r>
              <a:rPr lang="zh-CN" altLang="en-US" sz="2800" dirty="0"/>
              <a:t>：  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我（主耶稣）不求你（父神）叫他们离开世界，</a:t>
            </a:r>
            <a:r>
              <a:rPr lang="en-US" altLang="zh-CN" sz="2800">
                <a:latin typeface="Arial" panose="020B0604020202020204" pitchFamily="34" charset="0"/>
                <a:ea typeface="楷体_GB2312" pitchFamily="49" charset="-122"/>
              </a:rPr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他们不属世界，正如我不属世界一样。</a:t>
            </a:r>
            <a:endParaRPr lang="zh-CN" altLang="en-US" sz="280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SzTx/>
              <a:buNone/>
            </a:pPr>
            <a:r>
              <a:rPr lang="zh-CN" altLang="en-US" dirty="0"/>
              <a:t> </a:t>
            </a:r>
            <a:endParaRPr lang="zh-CN" altLang="en-US" dirty="0"/>
          </a:p>
          <a:p>
            <a:pPr marL="609600" indent="-609600">
              <a:buSzTx/>
              <a:buNone/>
            </a:pP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charRg st="14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07874" name="组合 207873"/>
          <p:cNvGrpSpPr>
            <a:grpSpLocks noChangeAspect="1"/>
          </p:cNvGrpSpPr>
          <p:nvPr/>
        </p:nvGrpSpPr>
        <p:grpSpPr>
          <a:xfrm>
            <a:off x="179388" y="1052513"/>
            <a:ext cx="10636250" cy="4849812"/>
            <a:chOff x="249" y="663"/>
            <a:chExt cx="6700" cy="3055"/>
          </a:xfrm>
        </p:grpSpPr>
        <p:sp>
          <p:nvSpPr>
            <p:cNvPr id="207875" name="矩形 207874"/>
            <p:cNvSpPr>
              <a:spLocks noChangeAspect="1" noTextEdit="1"/>
            </p:cNvSpPr>
            <p:nvPr/>
          </p:nvSpPr>
          <p:spPr>
            <a:xfrm>
              <a:off x="249" y="663"/>
              <a:ext cx="6700" cy="305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cxnSp>
          <p:nvCxnSpPr>
            <p:cNvPr id="207878" name="_s207878"/>
            <p:cNvCxnSpPr>
              <a:stCxn id="207882" idx="1"/>
              <a:endCxn id="207880" idx="2"/>
            </p:cNvCxnSpPr>
            <p:nvPr/>
          </p:nvCxnSpPr>
          <p:spPr>
            <a:xfrm rot="10800000">
              <a:off x="703" y="1132"/>
              <a:ext cx="228" cy="1490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07879" name="_s207879"/>
            <p:cNvCxnSpPr/>
            <p:nvPr/>
          </p:nvCxnSpPr>
          <p:spPr>
            <a:xfrm rot="10800000">
              <a:off x="703" y="1118"/>
              <a:ext cx="228" cy="629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07880" name="_s207880"/>
            <p:cNvSpPr/>
            <p:nvPr/>
          </p:nvSpPr>
          <p:spPr>
            <a:xfrm>
              <a:off x="249" y="663"/>
              <a:ext cx="907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 当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07881" name="_s207881"/>
            <p:cNvSpPr/>
            <p:nvPr/>
          </p:nvSpPr>
          <p:spPr>
            <a:xfrm>
              <a:off x="931" y="1525"/>
              <a:ext cx="540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该隐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07882" name="_s207882"/>
            <p:cNvSpPr/>
            <p:nvPr/>
          </p:nvSpPr>
          <p:spPr>
            <a:xfrm>
              <a:off x="931" y="2387"/>
              <a:ext cx="542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亚伯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07885" name="_s1028"/>
            <p:cNvCxnSpPr/>
            <p:nvPr/>
          </p:nvCxnSpPr>
          <p:spPr>
            <a:xfrm rot="10800000">
              <a:off x="1466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07886" name="_s1036"/>
            <p:cNvSpPr/>
            <p:nvPr/>
          </p:nvSpPr>
          <p:spPr>
            <a:xfrm>
              <a:off x="1655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以诺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07907" name="标题 207906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p>
            <a:r>
              <a:rPr lang="zh-CN" altLang="en-US" sz="4000" dirty="0"/>
              <a:t>人类的两条线</a:t>
            </a:r>
            <a:endParaRPr lang="zh-CN" altLang="en-US" sz="4000" dirty="0"/>
          </a:p>
        </p:txBody>
      </p:sp>
      <p:sp>
        <p:nvSpPr>
          <p:cNvPr id="207908" name="直接连接符 207907"/>
          <p:cNvSpPr/>
          <p:nvPr/>
        </p:nvSpPr>
        <p:spPr>
          <a:xfrm>
            <a:off x="539750" y="3573463"/>
            <a:ext cx="8135938" cy="0"/>
          </a:xfrm>
          <a:prstGeom prst="line">
            <a:avLst/>
          </a:prstGeom>
          <a:ln w="50800" cap="flat" cmpd="sng">
            <a:solidFill>
              <a:srgbClr val="99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7910" name="文本框 207909"/>
          <p:cNvSpPr txBox="1"/>
          <p:nvPr/>
        </p:nvSpPr>
        <p:spPr>
          <a:xfrm>
            <a:off x="3348038" y="1341438"/>
            <a:ext cx="51831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一条是知识树的线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07911" name="文本框 207910"/>
          <p:cNvSpPr txBox="1"/>
          <p:nvPr/>
        </p:nvSpPr>
        <p:spPr>
          <a:xfrm>
            <a:off x="3348038" y="5516563"/>
            <a:ext cx="53276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一条是生命树的线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2194" name="标题 39219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392195" name="文本占位符 392194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200" dirty="0"/>
              <a:t>我们在世界上，却不属世界</a:t>
            </a:r>
            <a:endParaRPr lang="zh-CN" altLang="en-US" sz="3200" dirty="0"/>
          </a:p>
          <a:p>
            <a:pPr marL="609600" indent="-609600">
              <a:buSzTx/>
            </a:pPr>
            <a:r>
              <a:rPr lang="zh-CN" altLang="en-US" sz="3200" dirty="0"/>
              <a:t>我们在世界上是客旅，是寄居的</a:t>
            </a:r>
            <a:endParaRPr lang="zh-CN" altLang="en-US" sz="3200" dirty="0"/>
          </a:p>
          <a:p>
            <a:pPr marL="609600" indent="-609600">
              <a:buSzTx/>
            </a:pPr>
            <a:endParaRPr lang="zh-CN" altLang="en-US" sz="1400" dirty="0"/>
          </a:p>
          <a:p>
            <a:pPr marL="609600" indent="-609600">
              <a:buNone/>
            </a:pPr>
            <a:r>
              <a:rPr lang="zh-CN" altLang="en-US" sz="2800" dirty="0"/>
              <a:t>      </a:t>
            </a:r>
            <a:r>
              <a:rPr lang="zh-CN" altLang="zh-CN" sz="2400" dirty="0"/>
              <a:t>彼前二11</a:t>
            </a:r>
            <a:r>
              <a:rPr lang="zh-CN" altLang="en-US" sz="2400" dirty="0"/>
              <a:t>：  </a:t>
            </a:r>
            <a:r>
              <a:rPr lang="zh-CN" altLang="zh-CN" sz="2400" dirty="0">
                <a:latin typeface="楷体_GB2312" pitchFamily="49" charset="-122"/>
                <a:ea typeface="楷体_GB2312" pitchFamily="49" charset="-122"/>
              </a:rPr>
              <a:t>亲爱的弟兄阿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zh-CN" altLang="zh-CN" sz="2400" dirty="0">
                <a:latin typeface="楷体_GB2312" pitchFamily="49" charset="-122"/>
                <a:ea typeface="楷体_GB2312" pitchFamily="49" charset="-122"/>
              </a:rPr>
              <a:t>你们</a:t>
            </a:r>
            <a:r>
              <a:rPr lang="zh-CN" altLang="zh-CN" sz="2400" b="1" u="sng" dirty="0">
                <a:latin typeface="楷体_GB2312" pitchFamily="49" charset="-122"/>
                <a:ea typeface="楷体_GB2312" pitchFamily="49" charset="-122"/>
              </a:rPr>
              <a:t>是客旅，是寄居的</a:t>
            </a:r>
            <a:r>
              <a:rPr lang="zh-CN" altLang="zh-CN" sz="2400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None/>
            </a:pPr>
            <a:endParaRPr lang="zh-CN" altLang="en-US" sz="1600" dirty="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None/>
            </a:pPr>
            <a:r>
              <a:rPr lang="zh-CN" altLang="en-US" sz="2400" dirty="0">
                <a:latin typeface="宋体" panose="02010600030101010101" pitchFamily="2" charset="-122"/>
              </a:rPr>
              <a:t>    </a:t>
            </a:r>
            <a:r>
              <a:rPr lang="zh-CN" altLang="en-US" sz="2400" dirty="0"/>
              <a:t>来十一</a:t>
            </a:r>
            <a:r>
              <a:rPr lang="en-US" altLang="zh-CN" sz="2400"/>
              <a:t>13-16</a:t>
            </a:r>
            <a:r>
              <a:rPr lang="zh-CN" altLang="en-US" sz="2400" dirty="0">
                <a:latin typeface="宋体" panose="02010600030101010101" pitchFamily="2" charset="-122"/>
              </a:rPr>
              <a:t>： 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这些人</a:t>
            </a:r>
            <a:r>
              <a:rPr lang="zh-CN" altLang="zh-CN" sz="2600" dirty="0">
                <a:latin typeface="Arial" panose="020B0604020202020204" pitchFamily="34" charset="0"/>
              </a:rPr>
              <a:t>……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又承认自己在世上</a:t>
            </a:r>
            <a:r>
              <a:rPr lang="zh-CN" altLang="en-US" sz="2400" b="1" u="sng" dirty="0">
                <a:latin typeface="楷体_GB2312" pitchFamily="49" charset="-122"/>
                <a:ea typeface="楷体_GB2312" pitchFamily="49" charset="-122"/>
              </a:rPr>
              <a:t>是客旅，是寄居的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。他们却羡慕一个更美的家乡，就是在天上的。</a:t>
            </a:r>
            <a:r>
              <a:rPr lang="zh-CN" altLang="zh-CN" sz="2600" dirty="0">
                <a:latin typeface="Arial" panose="020B0604020202020204" pitchFamily="34" charset="0"/>
              </a:rPr>
              <a:t>…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因为他（神）已经给他们豫备了一座城。</a:t>
            </a:r>
            <a:endParaRPr lang="zh-CN" altLang="en-US" sz="240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SzTx/>
              <a:buNone/>
            </a:pPr>
            <a:r>
              <a:rPr lang="zh-CN" altLang="en-US" sz="2600" dirty="0"/>
              <a:t> </a:t>
            </a:r>
            <a:endParaRPr lang="zh-CN" altLang="en-US" sz="2600" dirty="0"/>
          </a:p>
          <a:p>
            <a:pPr marL="609600" indent="-609600">
              <a:buSzTx/>
              <a:buNone/>
            </a:pPr>
            <a:endParaRPr lang="zh-CN" altLang="en-US" sz="26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charRg st="29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charRg st="63" end="1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626" name="标题 41062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10627" name="文本占位符 410626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200" dirty="0"/>
              <a:t>我们在世界上，却不属世界</a:t>
            </a:r>
            <a:endParaRPr lang="zh-CN" altLang="en-US" sz="3200" dirty="0"/>
          </a:p>
          <a:p>
            <a:pPr marL="609600" indent="-609600">
              <a:buSzTx/>
            </a:pPr>
            <a:r>
              <a:rPr lang="zh-CN" altLang="en-US" sz="3200" dirty="0"/>
              <a:t>我们在世界上是客旅，是寄居的</a:t>
            </a:r>
            <a:endParaRPr lang="zh-CN" altLang="en-US" sz="3200" dirty="0"/>
          </a:p>
          <a:p>
            <a:pPr marL="609600" indent="-609600">
              <a:buSzTx/>
            </a:pPr>
            <a:endParaRPr lang="zh-CN" altLang="en-US" sz="1400" dirty="0"/>
          </a:p>
          <a:p>
            <a:pPr marL="609600" indent="-609600">
              <a:buNone/>
            </a:pPr>
            <a:r>
              <a:rPr lang="zh-CN" altLang="en-US" sz="2800" dirty="0"/>
              <a:t>      </a:t>
            </a:r>
            <a:r>
              <a:rPr lang="zh-CN" altLang="zh-CN" sz="2400" dirty="0"/>
              <a:t>彼前二11</a:t>
            </a:r>
            <a:r>
              <a:rPr lang="zh-CN" altLang="en-US" sz="2400" dirty="0"/>
              <a:t>：  </a:t>
            </a:r>
            <a:r>
              <a:rPr lang="zh-CN" altLang="zh-CN" sz="2400" dirty="0">
                <a:latin typeface="楷体_GB2312" pitchFamily="49" charset="-122"/>
                <a:ea typeface="楷体_GB2312" pitchFamily="49" charset="-122"/>
              </a:rPr>
              <a:t>亲爱的弟兄阿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zh-CN" altLang="zh-CN" sz="2400" dirty="0">
                <a:latin typeface="楷体_GB2312" pitchFamily="49" charset="-122"/>
                <a:ea typeface="楷体_GB2312" pitchFamily="49" charset="-122"/>
              </a:rPr>
              <a:t>你们</a:t>
            </a:r>
            <a:r>
              <a:rPr lang="zh-CN" altLang="zh-CN" sz="2400" b="1" u="sng" dirty="0">
                <a:latin typeface="楷体_GB2312" pitchFamily="49" charset="-122"/>
                <a:ea typeface="楷体_GB2312" pitchFamily="49" charset="-122"/>
              </a:rPr>
              <a:t>是客旅，是寄居的</a:t>
            </a:r>
            <a:r>
              <a:rPr lang="zh-CN" altLang="zh-CN" sz="2400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sz="2400" dirty="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None/>
            </a:pPr>
            <a:endParaRPr lang="zh-CN" altLang="en-US" sz="1600" dirty="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None/>
            </a:pPr>
            <a:r>
              <a:rPr lang="zh-CN" altLang="en-US" sz="2400" dirty="0">
                <a:latin typeface="宋体" panose="02010600030101010101" pitchFamily="2" charset="-122"/>
              </a:rPr>
              <a:t>    </a:t>
            </a:r>
            <a:r>
              <a:rPr lang="zh-CN" altLang="en-US" sz="2400" dirty="0"/>
              <a:t>来十一</a:t>
            </a:r>
            <a:r>
              <a:rPr lang="en-US" altLang="zh-CN" sz="2400"/>
              <a:t>13-16</a:t>
            </a:r>
            <a:r>
              <a:rPr lang="zh-CN" altLang="en-US" sz="2400" dirty="0">
                <a:latin typeface="宋体" panose="02010600030101010101" pitchFamily="2" charset="-122"/>
              </a:rPr>
              <a:t>： 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这些人</a:t>
            </a:r>
            <a:r>
              <a:rPr lang="zh-CN" altLang="zh-CN" sz="2600" dirty="0">
                <a:latin typeface="Arial" panose="020B0604020202020204" pitchFamily="34" charset="0"/>
              </a:rPr>
              <a:t>……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又承认自己在世上</a:t>
            </a:r>
            <a:r>
              <a:rPr lang="zh-CN" altLang="en-US" sz="2400" b="1" u="sng" dirty="0">
                <a:latin typeface="楷体_GB2312" pitchFamily="49" charset="-122"/>
                <a:ea typeface="楷体_GB2312" pitchFamily="49" charset="-122"/>
              </a:rPr>
              <a:t>是客旅，是寄居的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。他们却羡慕</a:t>
            </a:r>
            <a:r>
              <a:rPr lang="zh-CN" altLang="en-US" sz="2400" b="1" u="sng" dirty="0">
                <a:solidFill>
                  <a:srgbClr val="FF6600"/>
                </a:solidFill>
                <a:latin typeface="楷体_GB2312" pitchFamily="49" charset="-122"/>
                <a:ea typeface="楷体_GB2312" pitchFamily="49" charset="-122"/>
              </a:rPr>
              <a:t>一个更美的家乡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，就是在天上的。</a:t>
            </a:r>
            <a:r>
              <a:rPr lang="zh-CN" altLang="zh-CN" sz="2600" dirty="0">
                <a:latin typeface="Arial" panose="020B0604020202020204" pitchFamily="34" charset="0"/>
              </a:rPr>
              <a:t>…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因为他（神）已经给他们豫备了</a:t>
            </a:r>
            <a:r>
              <a:rPr lang="zh-CN" altLang="en-US" sz="2400" b="1" u="sng" dirty="0">
                <a:solidFill>
                  <a:srgbClr val="FF6600"/>
                </a:solidFill>
                <a:latin typeface="楷体_GB2312" pitchFamily="49" charset="-122"/>
                <a:ea typeface="楷体_GB2312" pitchFamily="49" charset="-122"/>
              </a:rPr>
              <a:t>一座城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sz="2400">
              <a:latin typeface="楷体_GB2312" pitchFamily="49" charset="-122"/>
              <a:ea typeface="楷体_GB2312" pitchFamily="49" charset="-122"/>
            </a:endParaRPr>
          </a:p>
          <a:p>
            <a:pPr marL="609600" indent="-609600">
              <a:buSzTx/>
              <a:buNone/>
            </a:pPr>
            <a:r>
              <a:rPr lang="zh-CN" altLang="en-US" sz="2600" dirty="0"/>
              <a:t> </a:t>
            </a:r>
            <a:endParaRPr lang="zh-CN" altLang="en-US" sz="2600" dirty="0"/>
          </a:p>
          <a:p>
            <a:pPr marL="609600" indent="-609600">
              <a:buSzTx/>
              <a:buNone/>
            </a:pPr>
            <a:endParaRPr lang="zh-CN" altLang="en-US" sz="26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2802" name="标题 332801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332816" name="内容占位符 332815" descr="images—日本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468313" y="1412875"/>
            <a:ext cx="3959225" cy="2232025"/>
          </a:xfrm>
        </p:spPr>
      </p:pic>
      <p:pic>
        <p:nvPicPr>
          <p:cNvPr id="332817" name="内容占位符 332816" descr="images-日本街道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643438" y="1412875"/>
            <a:ext cx="4032250" cy="2286000"/>
          </a:xfrm>
        </p:spPr>
      </p:pic>
      <p:pic>
        <p:nvPicPr>
          <p:cNvPr id="332818" name="内容占位符 332817" descr="images-新西兰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468313" y="3933825"/>
            <a:ext cx="3959225" cy="2159000"/>
          </a:xfrm>
        </p:spPr>
      </p:pic>
      <p:pic>
        <p:nvPicPr>
          <p:cNvPr id="332819" name="内容占位符 332818" descr="images-新西兰2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643438" y="3933825"/>
            <a:ext cx="3960812" cy="2087563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2674" name="标题 412673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12680" name="内容占位符 412679" descr="images-多伦多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468313" y="1557338"/>
            <a:ext cx="3959225" cy="2159000"/>
          </a:xfrm>
        </p:spPr>
      </p:pic>
      <p:pic>
        <p:nvPicPr>
          <p:cNvPr id="412682" name="内容占位符 412681" descr="images-渥太华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643438" y="1600200"/>
            <a:ext cx="3960812" cy="2116138"/>
          </a:xfrm>
        </p:spPr>
      </p:pic>
      <p:pic>
        <p:nvPicPr>
          <p:cNvPr id="412684" name="内容占位符 412683" descr="images-北大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539750" y="3933825"/>
            <a:ext cx="3816350" cy="1987550"/>
          </a:xfrm>
        </p:spPr>
      </p:pic>
      <p:pic>
        <p:nvPicPr>
          <p:cNvPr id="412688" name="内容占位符 412687" descr="images-蒙特利尔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643438" y="3933825"/>
            <a:ext cx="3960812" cy="1997075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3698" name="标题 413697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13704" name="内容占位符 413703" descr="images-克里夫兰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539750" y="1628775"/>
            <a:ext cx="3744913" cy="2087563"/>
          </a:xfrm>
        </p:spPr>
      </p:pic>
      <p:pic>
        <p:nvPicPr>
          <p:cNvPr id="413706" name="内容占位符 413705" descr="images-福州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643438" y="1628775"/>
            <a:ext cx="3889375" cy="2087563"/>
          </a:xfrm>
        </p:spPr>
      </p:pic>
      <p:pic>
        <p:nvPicPr>
          <p:cNvPr id="413708" name="内容占位符 413707" descr="images-嵩口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539750" y="3992563"/>
            <a:ext cx="3744913" cy="1957387"/>
          </a:xfrm>
        </p:spPr>
      </p:pic>
      <p:pic>
        <p:nvPicPr>
          <p:cNvPr id="413710" name="内容占位符 413709" descr="images-永泰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643438" y="4005263"/>
            <a:ext cx="3816350" cy="1944687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4722" name="标题 414721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14728" name="内容占位符 414727" descr="images-inn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611188" y="1628775"/>
            <a:ext cx="3600450" cy="2087563"/>
          </a:xfrm>
        </p:spPr>
      </p:pic>
      <p:pic>
        <p:nvPicPr>
          <p:cNvPr id="414730" name="内容占位符 414729" descr="images-inn2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643438" y="1628775"/>
            <a:ext cx="3816350" cy="2016125"/>
          </a:xfrm>
        </p:spPr>
      </p:pic>
      <p:pic>
        <p:nvPicPr>
          <p:cNvPr id="414732" name="内容占位符 414731" descr="images-inn3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611188" y="3963988"/>
            <a:ext cx="3529012" cy="1985962"/>
          </a:xfrm>
        </p:spPr>
      </p:pic>
      <p:pic>
        <p:nvPicPr>
          <p:cNvPr id="414734" name="内容占位符 414733" descr="images-inn4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643438" y="4005263"/>
            <a:ext cx="3744912" cy="1944687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5746" name="标题 415745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15752" name="内容占位符 415751" descr="images-inn5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611188" y="1628775"/>
            <a:ext cx="3529012" cy="2016125"/>
          </a:xfrm>
        </p:spPr>
      </p:pic>
      <p:pic>
        <p:nvPicPr>
          <p:cNvPr id="415754" name="内容占位符 415753" descr="images-inn6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572000" y="1557338"/>
            <a:ext cx="3744913" cy="2016125"/>
          </a:xfrm>
        </p:spPr>
      </p:pic>
      <p:pic>
        <p:nvPicPr>
          <p:cNvPr id="415756" name="内容占位符 415755" descr="images-inn7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611188" y="3860800"/>
            <a:ext cx="3455987" cy="2160588"/>
          </a:xfrm>
        </p:spPr>
      </p:pic>
      <p:pic>
        <p:nvPicPr>
          <p:cNvPr id="415758" name="内容占位符 415757" descr="images-ramada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572000" y="3789363"/>
            <a:ext cx="3671888" cy="2179637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6770" name="标题 416769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16776" name="内容占位符 416775" descr="images-4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611188" y="1557338"/>
            <a:ext cx="3455987" cy="1951037"/>
          </a:xfrm>
        </p:spPr>
      </p:pic>
      <p:pic>
        <p:nvPicPr>
          <p:cNvPr id="416778" name="内容占位符 416777" descr="images-5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500563" y="1557338"/>
            <a:ext cx="3743325" cy="2017712"/>
          </a:xfrm>
        </p:spPr>
      </p:pic>
      <p:pic>
        <p:nvPicPr>
          <p:cNvPr id="416780" name="内容占位符 416779" descr="images-6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611188" y="3789363"/>
            <a:ext cx="3384550" cy="2170112"/>
          </a:xfrm>
        </p:spPr>
      </p:pic>
      <p:pic>
        <p:nvPicPr>
          <p:cNvPr id="416782" name="内容占位符 416781" descr="images-7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500563" y="3789363"/>
            <a:ext cx="3600450" cy="2160587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7794" name="标题 417793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17800" name="内容占位符 417799" descr="images-tt1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611188" y="1628775"/>
            <a:ext cx="3455987" cy="2016125"/>
          </a:xfrm>
        </p:spPr>
      </p:pic>
      <p:pic>
        <p:nvPicPr>
          <p:cNvPr id="417802" name="内容占位符 417801" descr="images-tt2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427538" y="1628775"/>
            <a:ext cx="3673475" cy="2016125"/>
          </a:xfrm>
        </p:spPr>
      </p:pic>
      <p:pic>
        <p:nvPicPr>
          <p:cNvPr id="417804" name="内容占位符 417803" descr="images-tt3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611188" y="3860800"/>
            <a:ext cx="3455987" cy="2160588"/>
          </a:xfrm>
        </p:spPr>
      </p:pic>
      <p:pic>
        <p:nvPicPr>
          <p:cNvPr id="417806" name="内容占位符 417805" descr="images-7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427538" y="3860800"/>
            <a:ext cx="3673475" cy="2141538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8818" name="标题 418817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18819" name="内容占位符 418818" descr="images—日本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468313" y="1412875"/>
            <a:ext cx="3959225" cy="2232025"/>
          </a:xfrm>
        </p:spPr>
      </p:pic>
      <p:pic>
        <p:nvPicPr>
          <p:cNvPr id="418820" name="内容占位符 418819" descr="images-日本街道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643438" y="1412875"/>
            <a:ext cx="4032250" cy="2286000"/>
          </a:xfrm>
        </p:spPr>
      </p:pic>
      <p:sp>
        <p:nvSpPr>
          <p:cNvPr id="418823" name="内容占位符 418822"/>
          <p:cNvSpPr>
            <a:spLocks noGrp="1"/>
          </p:cNvSpPr>
          <p:nvPr>
            <p:ph sz="quarter" idx="3"/>
          </p:nvPr>
        </p:nvSpPr>
        <p:spPr>
          <a:xfrm>
            <a:off x="539750" y="4005263"/>
            <a:ext cx="8147050" cy="2189162"/>
          </a:xfrm>
        </p:spPr>
        <p:txBody>
          <a:bodyPr/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4000" dirty="0">
                <a:ea typeface="隶书" pitchFamily="49" charset="-122"/>
              </a:rPr>
              <a:t>“冷眼相看”</a:t>
            </a:r>
            <a:endParaRPr lang="zh-CN" altLang="en-US" sz="4000" dirty="0">
              <a:ea typeface="隶书" pitchFamily="49" charset="-122"/>
            </a:endParaRPr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4000" dirty="0">
                <a:ea typeface="隶书" pitchFamily="49" charset="-122"/>
              </a:rPr>
              <a:t>“旁观者”</a:t>
            </a:r>
            <a:endParaRPr lang="zh-CN" altLang="en-US" sz="4000" dirty="0">
              <a:ea typeface="隶书" pitchFamily="49" charset="-122"/>
            </a:endParaRPr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endParaRPr lang="zh-CN" altLang="en-US" sz="4000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3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3">
                                            <p:txEl>
                                              <p:charRg st="7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823" grpId="0" uiExpan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35522" name="组合 235521"/>
          <p:cNvGrpSpPr>
            <a:grpSpLocks noChangeAspect="1"/>
          </p:cNvGrpSpPr>
          <p:nvPr/>
        </p:nvGrpSpPr>
        <p:grpSpPr>
          <a:xfrm>
            <a:off x="179388" y="1052513"/>
            <a:ext cx="10636250" cy="4849812"/>
            <a:chOff x="249" y="663"/>
            <a:chExt cx="6700" cy="3055"/>
          </a:xfrm>
        </p:grpSpPr>
        <p:sp>
          <p:nvSpPr>
            <p:cNvPr id="235523" name="矩形 235522"/>
            <p:cNvSpPr>
              <a:spLocks noChangeAspect="1" noTextEdit="1"/>
            </p:cNvSpPr>
            <p:nvPr/>
          </p:nvSpPr>
          <p:spPr>
            <a:xfrm>
              <a:off x="249" y="663"/>
              <a:ext cx="6700" cy="305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cxnSp>
          <p:nvCxnSpPr>
            <p:cNvPr id="235524" name="_s235524"/>
            <p:cNvCxnSpPr>
              <a:stCxn id="235528" idx="1"/>
              <a:endCxn id="235526" idx="2"/>
            </p:cNvCxnSpPr>
            <p:nvPr/>
          </p:nvCxnSpPr>
          <p:spPr>
            <a:xfrm rot="10800000">
              <a:off x="703" y="1132"/>
              <a:ext cx="228" cy="1490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35525" name="_s235525"/>
            <p:cNvCxnSpPr/>
            <p:nvPr/>
          </p:nvCxnSpPr>
          <p:spPr>
            <a:xfrm rot="10800000">
              <a:off x="703" y="1118"/>
              <a:ext cx="228" cy="629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35526" name="_s235526"/>
            <p:cNvSpPr/>
            <p:nvPr/>
          </p:nvSpPr>
          <p:spPr>
            <a:xfrm>
              <a:off x="249" y="663"/>
              <a:ext cx="907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 当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35527" name="_s235527"/>
            <p:cNvSpPr/>
            <p:nvPr/>
          </p:nvSpPr>
          <p:spPr>
            <a:xfrm>
              <a:off x="931" y="1525"/>
              <a:ext cx="540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该隐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35528" name="_s235528"/>
            <p:cNvSpPr/>
            <p:nvPr/>
          </p:nvSpPr>
          <p:spPr>
            <a:xfrm>
              <a:off x="931" y="2387"/>
              <a:ext cx="542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亚伯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35529" name="_s1028"/>
            <p:cNvCxnSpPr/>
            <p:nvPr/>
          </p:nvCxnSpPr>
          <p:spPr>
            <a:xfrm rot="10800000">
              <a:off x="1466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35530" name="_s1036"/>
            <p:cNvSpPr/>
            <p:nvPr/>
          </p:nvSpPr>
          <p:spPr>
            <a:xfrm>
              <a:off x="1655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以诺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35531" name="_s1028"/>
            <p:cNvCxnSpPr/>
            <p:nvPr/>
          </p:nvCxnSpPr>
          <p:spPr>
            <a:xfrm rot="10800000">
              <a:off x="2192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35532" name="_s1036"/>
            <p:cNvSpPr/>
            <p:nvPr/>
          </p:nvSpPr>
          <p:spPr>
            <a:xfrm>
              <a:off x="2381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以拿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35533" name="标题 235532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p>
            <a:r>
              <a:rPr lang="zh-CN" altLang="en-US" sz="4000" dirty="0"/>
              <a:t>人类的两条线</a:t>
            </a:r>
            <a:endParaRPr lang="zh-CN" altLang="en-US" sz="4000" dirty="0"/>
          </a:p>
        </p:txBody>
      </p:sp>
      <p:sp>
        <p:nvSpPr>
          <p:cNvPr id="235534" name="直接连接符 235533"/>
          <p:cNvSpPr/>
          <p:nvPr/>
        </p:nvSpPr>
        <p:spPr>
          <a:xfrm>
            <a:off x="539750" y="3573463"/>
            <a:ext cx="8135938" cy="0"/>
          </a:xfrm>
          <a:prstGeom prst="line">
            <a:avLst/>
          </a:prstGeom>
          <a:ln w="50800" cap="flat" cmpd="sng">
            <a:solidFill>
              <a:srgbClr val="99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535" name="文本框 235534"/>
          <p:cNvSpPr txBox="1"/>
          <p:nvPr/>
        </p:nvSpPr>
        <p:spPr>
          <a:xfrm>
            <a:off x="3348038" y="1341438"/>
            <a:ext cx="51831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一条是知识树的线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35536" name="文本框 235535"/>
          <p:cNvSpPr txBox="1"/>
          <p:nvPr/>
        </p:nvSpPr>
        <p:spPr>
          <a:xfrm>
            <a:off x="3348038" y="5516563"/>
            <a:ext cx="53276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一条是生命树的线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42" name="标题 419841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19843" name="内容占位符 419842" descr="images—日本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468313" y="1412875"/>
            <a:ext cx="3959225" cy="2232025"/>
          </a:xfrm>
        </p:spPr>
      </p:pic>
      <p:pic>
        <p:nvPicPr>
          <p:cNvPr id="419844" name="内容占位符 419843" descr="images-日本街道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643438" y="1412875"/>
            <a:ext cx="4032250" cy="2286000"/>
          </a:xfrm>
        </p:spPr>
      </p:pic>
      <p:pic>
        <p:nvPicPr>
          <p:cNvPr id="419845" name="内容占位符 419844" descr="images-新西兰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468313" y="3933825"/>
            <a:ext cx="3959225" cy="2159000"/>
          </a:xfrm>
        </p:spPr>
      </p:pic>
      <p:pic>
        <p:nvPicPr>
          <p:cNvPr id="419846" name="内容占位符 419845" descr="images-新西兰2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643438" y="3933825"/>
            <a:ext cx="3960812" cy="2087563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20866" name="标题 420865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20867" name="内容占位符 420866" descr="images-inn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611188" y="1628775"/>
            <a:ext cx="3600450" cy="2087563"/>
          </a:xfrm>
        </p:spPr>
      </p:pic>
      <p:pic>
        <p:nvPicPr>
          <p:cNvPr id="420868" name="内容占位符 420867" descr="images-inn2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643438" y="1628775"/>
            <a:ext cx="3816350" cy="2016125"/>
          </a:xfrm>
        </p:spPr>
      </p:pic>
      <p:pic>
        <p:nvPicPr>
          <p:cNvPr id="420869" name="内容占位符 420868" descr="images-inn3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611188" y="3963988"/>
            <a:ext cx="3529012" cy="1985962"/>
          </a:xfrm>
        </p:spPr>
      </p:pic>
      <p:pic>
        <p:nvPicPr>
          <p:cNvPr id="420870" name="内容占位符 420869" descr="images-inn4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643438" y="4005263"/>
            <a:ext cx="3744912" cy="1944687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28034" name="标题 428033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28035" name="内容占位符 428034" descr="images-多伦多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468313" y="1557338"/>
            <a:ext cx="3959225" cy="2159000"/>
          </a:xfrm>
        </p:spPr>
      </p:pic>
      <p:pic>
        <p:nvPicPr>
          <p:cNvPr id="428036" name="内容占位符 428035" descr="images-渥太华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643438" y="1600200"/>
            <a:ext cx="3960812" cy="2116138"/>
          </a:xfrm>
        </p:spPr>
      </p:pic>
      <p:pic>
        <p:nvPicPr>
          <p:cNvPr id="428037" name="内容占位符 428036" descr="images-北大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539750" y="3933825"/>
            <a:ext cx="3816350" cy="1987550"/>
          </a:xfrm>
        </p:spPr>
      </p:pic>
      <p:pic>
        <p:nvPicPr>
          <p:cNvPr id="428038" name="内容占位符 428037" descr="images-蒙特利尔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643438" y="3933825"/>
            <a:ext cx="3960812" cy="1997075"/>
          </a:xfrm>
        </p:spPr>
      </p:pic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21890" name="标题 421889"/>
          <p:cNvSpPr>
            <a:spLocks noGrp="1"/>
          </p:cNvSpPr>
          <p:nvPr>
            <p:ph type="title" sz="quarter"/>
          </p:nvPr>
        </p:nvSpPr>
        <p:spPr/>
        <p:txBody>
          <a:bodyPr vert="horz"/>
          <a:p>
            <a:r>
              <a:rPr lang="zh-CN" altLang="en-US" sz="4000" dirty="0">
                <a:ea typeface="隶书" pitchFamily="49" charset="-122"/>
              </a:rPr>
              <a:t>我们在世界上是客旅，是寄居的</a:t>
            </a:r>
            <a:endParaRPr lang="zh-CN" altLang="en-US" sz="4000" dirty="0">
              <a:ea typeface="隶书" pitchFamily="49" charset="-122"/>
            </a:endParaRPr>
          </a:p>
        </p:txBody>
      </p:sp>
      <p:pic>
        <p:nvPicPr>
          <p:cNvPr id="421891" name="内容占位符 421890" descr="images-tt1"/>
          <p:cNvPicPr>
            <a:picLocks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611188" y="1628775"/>
            <a:ext cx="3455987" cy="2016125"/>
          </a:xfrm>
        </p:spPr>
      </p:pic>
      <p:pic>
        <p:nvPicPr>
          <p:cNvPr id="421892" name="内容占位符 421891" descr="images-tt2"/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427538" y="1628775"/>
            <a:ext cx="3673475" cy="2016125"/>
          </a:xfrm>
        </p:spPr>
      </p:pic>
      <p:pic>
        <p:nvPicPr>
          <p:cNvPr id="421893" name="内容占位符 421892" descr="images-tt3"/>
          <p:cNvPicPr>
            <a:picLocks noChangeAspect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611188" y="3860800"/>
            <a:ext cx="3455987" cy="2160588"/>
          </a:xfrm>
        </p:spPr>
      </p:pic>
      <p:pic>
        <p:nvPicPr>
          <p:cNvPr id="421894" name="内容占位符 421893" descr="images-7"/>
          <p:cNvPicPr>
            <a:picLocks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427538" y="3860800"/>
            <a:ext cx="3673475" cy="2141538"/>
          </a:xfr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082" name="标题 43008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30083" name="文本占位符 430082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我们在世界上，却不属世界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我们在世界上是客旅，是寄居的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我们是从世界里呼召出来的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r>
              <a:rPr lang="zh-CN" altLang="en-US" dirty="0"/>
              <a:t>      </a:t>
            </a:r>
            <a:r>
              <a:rPr lang="zh-CN" altLang="en-US" sz="2400" dirty="0"/>
              <a:t>林前</a:t>
            </a:r>
            <a:r>
              <a:rPr lang="en-US" altLang="zh-CN" sz="2400"/>
              <a:t>1</a:t>
            </a:r>
            <a:r>
              <a:rPr lang="zh-CN" altLang="en-US" sz="2400" dirty="0"/>
              <a:t>：</a:t>
            </a:r>
            <a:r>
              <a:rPr lang="en-US" altLang="zh-CN" sz="2400"/>
              <a:t>2</a:t>
            </a:r>
            <a:r>
              <a:rPr lang="en-US" altLang="zh-CN" sz="2800"/>
              <a:t>   </a:t>
            </a:r>
            <a:r>
              <a:rPr lang="zh-CN" altLang="en-US" sz="2800" dirty="0">
                <a:ea typeface="楷体_GB2312" pitchFamily="49" charset="-122"/>
              </a:rPr>
              <a:t>写信给在哥林多神的</a:t>
            </a:r>
            <a:r>
              <a:rPr lang="zh-CN" altLang="en-US" sz="2800" b="1" u="sng" dirty="0">
                <a:ea typeface="楷体_GB2312" pitchFamily="49" charset="-122"/>
              </a:rPr>
              <a:t>教会</a:t>
            </a:r>
            <a:r>
              <a:rPr lang="zh-CN" altLang="en-US" sz="2800" dirty="0">
                <a:ea typeface="楷体_GB2312" pitchFamily="49" charset="-122"/>
              </a:rPr>
              <a:t>，就是在基督耶稣里成圣，</a:t>
            </a:r>
            <a:r>
              <a:rPr lang="zh-CN" altLang="en-US" sz="2800" b="1" u="sng" dirty="0">
                <a:ea typeface="楷体_GB2312" pitchFamily="49" charset="-122"/>
              </a:rPr>
              <a:t>蒙召</a:t>
            </a:r>
            <a:r>
              <a:rPr lang="zh-CN" altLang="en-US" sz="2800" dirty="0">
                <a:ea typeface="楷体_GB2312" pitchFamily="49" charset="-122"/>
              </a:rPr>
              <a:t>作圣徒的</a:t>
            </a:r>
            <a:r>
              <a:rPr lang="en-US" altLang="zh-CN" sz="2800">
                <a:latin typeface="Arial" panose="020B0604020202020204" pitchFamily="34" charset="0"/>
              </a:rPr>
              <a:t>…</a:t>
            </a:r>
            <a:r>
              <a:rPr lang="zh-CN" altLang="en-US" sz="2800" dirty="0"/>
              <a:t>。</a:t>
            </a:r>
            <a:endParaRPr lang="zh-CN" altLang="en-US" sz="2800" dirty="0"/>
          </a:p>
          <a:p>
            <a:pPr marL="609600" indent="-609600">
              <a:buSzTx/>
              <a:buNone/>
            </a:pPr>
            <a:r>
              <a:rPr lang="zh-CN" altLang="en-US" dirty="0"/>
              <a:t>           </a:t>
            </a:r>
            <a:r>
              <a:rPr lang="zh-CN" altLang="en-US" sz="3200" dirty="0">
                <a:solidFill>
                  <a:srgbClr val="FF6600"/>
                </a:solidFill>
                <a:ea typeface="隶书" pitchFamily="49" charset="-122"/>
              </a:rPr>
              <a:t>教会就是一班蒙召出来的会众</a:t>
            </a:r>
            <a:endParaRPr lang="zh-CN" altLang="en-US" sz="3200" dirty="0">
              <a:solidFill>
                <a:srgbClr val="FF6600"/>
              </a:solidFill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fill="hold"/>
                                        <p:tgtEl>
                                          <p:spTgt spid="430083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1000" fill="hold"/>
                                        <p:tgtEl>
                                          <p:spTgt spid="430083">
                                            <p:txEl>
                                              <p:charRg st="13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charRg st="28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1000" fill="hold"/>
                                        <p:tgtEl>
                                          <p:spTgt spid="430083">
                                            <p:txEl>
                                              <p:charRg st="28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charRg st="42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charRg st="88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8274" name="标题 43827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38275" name="文本占位符 438274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lnSpc>
                <a:spcPct val="90000"/>
              </a:lnSpc>
              <a:buSzTx/>
            </a:pPr>
            <a:r>
              <a:rPr lang="zh-CN" altLang="en-US" sz="3600" dirty="0"/>
              <a:t>我们在世界上，却不属世界</a:t>
            </a:r>
            <a:endParaRPr lang="zh-CN" altLang="en-US" sz="3600" dirty="0"/>
          </a:p>
          <a:p>
            <a:pPr marL="609600" indent="-609600">
              <a:lnSpc>
                <a:spcPct val="90000"/>
              </a:lnSpc>
              <a:buSzTx/>
            </a:pPr>
            <a:r>
              <a:rPr lang="zh-CN" altLang="en-US" sz="3600" dirty="0"/>
              <a:t>我们在世界上是客旅，是寄居的</a:t>
            </a:r>
            <a:endParaRPr lang="zh-CN" altLang="en-US" sz="3600" dirty="0"/>
          </a:p>
          <a:p>
            <a:pPr marL="609600" indent="-609600">
              <a:lnSpc>
                <a:spcPct val="90000"/>
              </a:lnSpc>
              <a:buSzTx/>
            </a:pPr>
            <a:r>
              <a:rPr lang="zh-CN" altLang="en-US" sz="3600" dirty="0"/>
              <a:t>我们是从世界里呼召出来的</a:t>
            </a:r>
            <a:endParaRPr lang="zh-CN" altLang="en-US" sz="3600" dirty="0"/>
          </a:p>
          <a:p>
            <a:pPr marL="609600" indent="-609600">
              <a:lnSpc>
                <a:spcPct val="90000"/>
              </a:lnSpc>
              <a:buSzTx/>
            </a:pPr>
            <a:endParaRPr lang="zh-CN" altLang="en-US" sz="3600" dirty="0"/>
          </a:p>
          <a:p>
            <a:pPr marL="609600" indent="-609600">
              <a:lnSpc>
                <a:spcPct val="90000"/>
              </a:lnSpc>
              <a:buSzTx/>
              <a:buNone/>
            </a:pPr>
            <a:r>
              <a:rPr lang="zh-CN" altLang="en-US" dirty="0"/>
              <a:t>      林后六</a:t>
            </a:r>
            <a:r>
              <a:rPr lang="en-US" altLang="zh-CN"/>
              <a:t>17      </a:t>
            </a:r>
            <a:r>
              <a:rPr lang="zh-CN" altLang="en-US" dirty="0">
                <a:ea typeface="楷体_GB2312" pitchFamily="49" charset="-122"/>
              </a:rPr>
              <a:t>又说，你们务要从他们中间</a:t>
            </a:r>
            <a:r>
              <a:rPr lang="zh-CN" altLang="en-US" b="1" u="sng" dirty="0">
                <a:ea typeface="楷体_GB2312" pitchFamily="49" charset="-122"/>
              </a:rPr>
              <a:t>出来</a:t>
            </a:r>
            <a:r>
              <a:rPr lang="zh-CN" altLang="en-US" dirty="0">
                <a:ea typeface="楷体_GB2312" pitchFamily="49" charset="-122"/>
              </a:rPr>
              <a:t>，</a:t>
            </a:r>
            <a:r>
              <a:rPr lang="zh-CN" altLang="en-US" b="1" u="sng" dirty="0">
                <a:ea typeface="楷体_GB2312" pitchFamily="49" charset="-122"/>
              </a:rPr>
              <a:t>与他们分别</a:t>
            </a:r>
            <a:r>
              <a:rPr lang="zh-CN" altLang="en-US" dirty="0">
                <a:ea typeface="楷体_GB2312" pitchFamily="49" charset="-122"/>
              </a:rPr>
              <a:t>，不要沾不洁净的物，我就收纳你们。</a:t>
            </a:r>
            <a:endParaRPr lang="zh-CN" altLang="en-US" sz="2800" dirty="0">
              <a:ea typeface="楷体_GB2312" pitchFamily="49" charset="-122"/>
            </a:endParaRPr>
          </a:p>
          <a:p>
            <a:pPr marL="609600" indent="-609600">
              <a:lnSpc>
                <a:spcPct val="90000"/>
              </a:lnSpc>
              <a:buSzTx/>
              <a:buNone/>
            </a:pPr>
            <a:r>
              <a:rPr lang="zh-CN" altLang="en-US" dirty="0"/>
              <a:t>           </a:t>
            </a:r>
            <a:r>
              <a:rPr lang="zh-CN" altLang="en-US" sz="3200" dirty="0">
                <a:solidFill>
                  <a:srgbClr val="FF6600"/>
                </a:solidFill>
                <a:ea typeface="隶书" pitchFamily="49" charset="-122"/>
              </a:rPr>
              <a:t> </a:t>
            </a:r>
            <a:endParaRPr lang="zh-CN" altLang="en-US" sz="3200" dirty="0">
              <a:solidFill>
                <a:srgbClr val="FF6600"/>
              </a:solidFill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4178" name="标题 43417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34179" name="文本占位符 434178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我们在世界上，却不属世界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我们在世界上是客旅，是寄居的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我们是从世界里呼召出来的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在世界上过圣别的生活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r>
              <a:rPr lang="zh-CN" altLang="en-US" dirty="0"/>
              <a:t>      加一</a:t>
            </a:r>
            <a:r>
              <a:rPr lang="en-US" altLang="zh-CN"/>
              <a:t>15   </a:t>
            </a:r>
            <a:r>
              <a:rPr lang="zh-CN" altLang="en-US" dirty="0">
                <a:ea typeface="楷体_GB2312" pitchFamily="49" charset="-122"/>
              </a:rPr>
              <a:t>然而那把我从母腹里</a:t>
            </a:r>
            <a:r>
              <a:rPr lang="zh-CN" altLang="en-US" b="1" u="sng" dirty="0">
                <a:ea typeface="楷体_GB2312" pitchFamily="49" charset="-122"/>
              </a:rPr>
              <a:t>分别出来</a:t>
            </a:r>
            <a:r>
              <a:rPr lang="zh-CN" altLang="en-US" dirty="0">
                <a:ea typeface="楷体_GB2312" pitchFamily="49" charset="-122"/>
              </a:rPr>
              <a:t>，又施恩召我的神。</a:t>
            </a:r>
            <a:endParaRPr lang="zh-CN" altLang="en-US" dirty="0">
              <a:ea typeface="楷体_GB2312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charRg st="41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1000" fill="hold"/>
                                        <p:tgtEl>
                                          <p:spTgt spid="434179">
                                            <p:txEl>
                                              <p:charRg st="41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charRg st="53" end="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6226" name="标题 43622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36227" name="文本占位符 436226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我们在世界上，却不属世界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我们在世界上是客旅，是寄居的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我们是从世界里呼召出来的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在世界上过圣别的生活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r>
              <a:rPr lang="zh-CN" altLang="en-US" dirty="0"/>
              <a:t>      约十七</a:t>
            </a:r>
            <a:r>
              <a:rPr lang="en-US" altLang="zh-CN"/>
              <a:t>19  </a:t>
            </a:r>
            <a:r>
              <a:rPr lang="zh-CN" altLang="en-US" dirty="0">
                <a:ea typeface="楷体_GB2312" pitchFamily="49" charset="-122"/>
              </a:rPr>
              <a:t>我为他们的缘故，自己</a:t>
            </a:r>
            <a:r>
              <a:rPr lang="zh-CN" altLang="en-US" b="1" u="sng" dirty="0">
                <a:ea typeface="楷体_GB2312" pitchFamily="49" charset="-122"/>
              </a:rPr>
              <a:t>分别为圣</a:t>
            </a:r>
            <a:r>
              <a:rPr lang="zh-CN" altLang="en-US" dirty="0">
                <a:ea typeface="楷体_GB2312" pitchFamily="49" charset="-122"/>
              </a:rPr>
              <a:t>，叫他们也因真理</a:t>
            </a:r>
            <a:r>
              <a:rPr lang="zh-CN" altLang="en-US" b="1" u="sng" dirty="0">
                <a:ea typeface="楷体_GB2312" pitchFamily="49" charset="-122"/>
              </a:rPr>
              <a:t>成圣</a:t>
            </a:r>
            <a:r>
              <a:rPr lang="zh-CN" altLang="en-US" dirty="0">
                <a:ea typeface="楷体_GB2312" pitchFamily="49" charset="-122"/>
              </a:rPr>
              <a:t>。</a:t>
            </a:r>
            <a:endParaRPr lang="zh-CN" altLang="en-US" dirty="0">
              <a:ea typeface="楷体_GB2312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charRg st="53" end="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22" name="标题 44032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40323" name="文本占位符 440322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lnSpc>
                <a:spcPct val="90000"/>
              </a:lnSpc>
              <a:buSzTx/>
            </a:pPr>
            <a:r>
              <a:rPr lang="zh-CN" altLang="en-US" sz="3600" dirty="0"/>
              <a:t>我们在世界上，却不属世界</a:t>
            </a:r>
            <a:endParaRPr lang="zh-CN" altLang="en-US" sz="3600" dirty="0"/>
          </a:p>
          <a:p>
            <a:pPr marL="609600" indent="-609600">
              <a:lnSpc>
                <a:spcPct val="90000"/>
              </a:lnSpc>
              <a:buSzTx/>
            </a:pPr>
            <a:r>
              <a:rPr lang="zh-CN" altLang="en-US" sz="3600" dirty="0"/>
              <a:t>我们在世界上是客旅，是寄居的</a:t>
            </a:r>
            <a:endParaRPr lang="zh-CN" altLang="en-US" sz="3600" dirty="0"/>
          </a:p>
          <a:p>
            <a:pPr marL="609600" indent="-609600">
              <a:lnSpc>
                <a:spcPct val="90000"/>
              </a:lnSpc>
              <a:buSzTx/>
            </a:pPr>
            <a:r>
              <a:rPr lang="zh-CN" altLang="en-US" sz="3600" dirty="0"/>
              <a:t>我们是从世界里呼召出来的</a:t>
            </a:r>
            <a:endParaRPr lang="zh-CN" altLang="en-US" sz="3600" dirty="0"/>
          </a:p>
          <a:p>
            <a:pPr marL="609600" indent="-609600">
              <a:lnSpc>
                <a:spcPct val="90000"/>
              </a:lnSpc>
              <a:buSzTx/>
            </a:pPr>
            <a:r>
              <a:rPr lang="zh-CN" altLang="en-US" sz="3600" dirty="0"/>
              <a:t>在世界上过圣别的生活</a:t>
            </a:r>
            <a:endParaRPr lang="zh-CN" altLang="en-US" sz="3600" dirty="0"/>
          </a:p>
          <a:p>
            <a:pPr marL="609600" indent="-609600">
              <a:lnSpc>
                <a:spcPct val="90000"/>
              </a:lnSpc>
              <a:buSzTx/>
            </a:pPr>
            <a:endParaRPr lang="zh-CN" altLang="en-US" sz="3600" dirty="0"/>
          </a:p>
          <a:p>
            <a:pPr marL="609600" indent="-609600">
              <a:lnSpc>
                <a:spcPct val="90000"/>
              </a:lnSpc>
              <a:buSzTx/>
              <a:buNone/>
            </a:pPr>
            <a:r>
              <a:rPr lang="zh-CN" altLang="en-US" dirty="0"/>
              <a:t>      彼前一</a:t>
            </a:r>
            <a:r>
              <a:rPr lang="en-US" altLang="zh-CN"/>
              <a:t>15-16    </a:t>
            </a:r>
            <a:r>
              <a:rPr lang="zh-CN" altLang="en-US" dirty="0">
                <a:ea typeface="楷体_GB2312" pitchFamily="49" charset="-122"/>
              </a:rPr>
              <a:t>那召你们的既是圣洁，你们在一切所行的事上也要</a:t>
            </a:r>
            <a:r>
              <a:rPr lang="zh-CN" altLang="en-US" b="1" u="sng" dirty="0">
                <a:ea typeface="楷体_GB2312" pitchFamily="49" charset="-122"/>
              </a:rPr>
              <a:t>圣洁</a:t>
            </a:r>
            <a:r>
              <a:rPr lang="zh-CN" altLang="en-US" dirty="0">
                <a:ea typeface="楷体_GB2312" pitchFamily="49" charset="-122"/>
              </a:rPr>
              <a:t>。因为经上记着：“你们要</a:t>
            </a:r>
            <a:r>
              <a:rPr lang="zh-CN" altLang="en-US" b="1" u="sng" dirty="0">
                <a:ea typeface="楷体_GB2312" pitchFamily="49" charset="-122"/>
              </a:rPr>
              <a:t>圣别</a:t>
            </a:r>
            <a:r>
              <a:rPr lang="zh-CN" altLang="en-US" dirty="0">
                <a:ea typeface="楷体_GB2312" pitchFamily="49" charset="-122"/>
              </a:rPr>
              <a:t>，因为我是圣别的。”</a:t>
            </a:r>
            <a:r>
              <a:rPr lang="zh-CN" altLang="en-US" dirty="0"/>
              <a:t> 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charRg st="53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2370" name="标题 44236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在世界上过圣别生活的原则</a:t>
            </a:r>
            <a:r>
              <a:rPr lang="zh-CN" altLang="en-US" sz="4400">
                <a:ea typeface="隶书" pitchFamily="49" charset="-122"/>
              </a:rPr>
              <a:t> </a:t>
            </a:r>
            <a:endParaRPr lang="zh-CN" altLang="en-US" sz="4400">
              <a:ea typeface="隶书" pitchFamily="49" charset="-122"/>
            </a:endParaRPr>
          </a:p>
        </p:txBody>
      </p:sp>
      <p:sp>
        <p:nvSpPr>
          <p:cNvPr id="442371" name="文本占位符 442370"/>
          <p:cNvSpPr>
            <a:spLocks noGrp="1"/>
          </p:cNvSpPr>
          <p:nvPr>
            <p:ph type="body" idx="1"/>
          </p:nvPr>
        </p:nvSpPr>
        <p:spPr>
          <a:xfrm>
            <a:off x="468313" y="1557338"/>
            <a:ext cx="8229600" cy="4530725"/>
          </a:xfrm>
        </p:spPr>
        <p:txBody>
          <a:bodyPr/>
          <a:p>
            <a:pPr marL="609600" indent="-609600">
              <a:lnSpc>
                <a:spcPct val="90000"/>
              </a:lnSpc>
              <a:buClr>
                <a:srgbClr val="FF6600"/>
              </a:buClr>
              <a:buSzTx/>
              <a:buFont typeface="Wingdings" panose="05000000000000000000" pitchFamily="2" charset="2"/>
              <a:buNone/>
            </a:pPr>
            <a:r>
              <a:rPr lang="zh-CN" altLang="en-US" sz="3600" dirty="0">
                <a:solidFill>
                  <a:srgbClr val="FF6600"/>
                </a:solidFill>
                <a:ea typeface="隶书" pitchFamily="49" charset="-122"/>
              </a:rPr>
              <a:t>在以下的事上与世人有分别：</a:t>
            </a:r>
            <a:endParaRPr lang="zh-CN" altLang="en-US" sz="3600" dirty="0">
              <a:solidFill>
                <a:srgbClr val="FF6600"/>
              </a:solidFill>
              <a:ea typeface="隶书" pitchFamily="49" charset="-122"/>
            </a:endParaRPr>
          </a:p>
          <a:p>
            <a:pPr marL="609600" indent="-609600">
              <a:lnSpc>
                <a:spcPct val="90000"/>
              </a:lnSpc>
              <a:buClr>
                <a:srgbClr val="FF6600"/>
              </a:buClr>
              <a:buSzTx/>
              <a:buFont typeface="Wingdings" panose="05000000000000000000" pitchFamily="2" charset="2"/>
              <a:buNone/>
            </a:pPr>
            <a:endParaRPr lang="zh-CN" altLang="en-US" sz="800" dirty="0">
              <a:ea typeface="隶书" pitchFamily="49" charset="-122"/>
            </a:endParaRPr>
          </a:p>
          <a:p>
            <a:pPr marL="609600" indent="-609600">
              <a:lnSpc>
                <a:spcPct val="90000"/>
              </a:lnSpc>
              <a:buClr>
                <a:srgbClr val="FF6600"/>
              </a:buClr>
              <a:buSzTx/>
              <a:buFont typeface="Wingdings" panose="05000000000000000000" pitchFamily="2" charset="2"/>
              <a:buChar char="Ø"/>
            </a:pPr>
            <a:r>
              <a:rPr lang="zh-CN" altLang="en-US" sz="3400" dirty="0"/>
              <a:t>世人所认为基督徒不能作的事</a:t>
            </a:r>
            <a:endParaRPr lang="zh-CN" altLang="en-US" sz="3400" dirty="0"/>
          </a:p>
          <a:p>
            <a:pPr marL="609600" indent="-609600">
              <a:lnSpc>
                <a:spcPct val="90000"/>
              </a:lnSpc>
              <a:buClr>
                <a:srgbClr val="FF6600"/>
              </a:buClr>
              <a:buSzTx/>
              <a:buFont typeface="Wingdings" panose="05000000000000000000" pitchFamily="2" charset="2"/>
              <a:buChar char="Ø"/>
            </a:pPr>
            <a:r>
              <a:rPr lang="zh-CN" altLang="en-US" sz="3400" dirty="0"/>
              <a:t>一切和主的关系不能一致的事</a:t>
            </a:r>
            <a:endParaRPr lang="zh-CN" altLang="en-US" sz="3400" dirty="0"/>
          </a:p>
          <a:p>
            <a:pPr marL="609600" indent="-609600">
              <a:lnSpc>
                <a:spcPct val="90000"/>
              </a:lnSpc>
              <a:buClr>
                <a:srgbClr val="FF6600"/>
              </a:buClr>
              <a:buSzTx/>
              <a:buFont typeface="Wingdings" panose="05000000000000000000" pitchFamily="2" charset="2"/>
              <a:buChar char="Ø"/>
            </a:pPr>
            <a:r>
              <a:rPr lang="zh-CN" altLang="en-US" sz="3400" dirty="0"/>
              <a:t>一切能叫你属灵生命熄灭的事</a:t>
            </a:r>
            <a:endParaRPr lang="zh-CN" altLang="en-US" sz="3400" dirty="0"/>
          </a:p>
          <a:p>
            <a:pPr marL="609600" indent="-609600">
              <a:lnSpc>
                <a:spcPct val="90000"/>
              </a:lnSpc>
              <a:buClr>
                <a:srgbClr val="FF6600"/>
              </a:buClr>
              <a:buSzTx/>
              <a:buFont typeface="Wingdings" panose="05000000000000000000" pitchFamily="2" charset="2"/>
              <a:buChar char="Ø"/>
            </a:pPr>
            <a:r>
              <a:rPr lang="zh-CN" altLang="en-US" sz="3400" dirty="0"/>
              <a:t>一切人事的关系</a:t>
            </a:r>
            <a:endParaRPr lang="zh-CN" altLang="en-US" sz="3400" dirty="0"/>
          </a:p>
          <a:p>
            <a:pPr marL="609600" indent="-609600">
              <a:lnSpc>
                <a:spcPct val="90000"/>
              </a:lnSpc>
              <a:buClr>
                <a:srgbClr val="FF6600"/>
              </a:buClr>
              <a:buSzTx/>
              <a:buFont typeface="Wingdings" panose="05000000000000000000" pitchFamily="2" charset="2"/>
              <a:buChar char="Ø"/>
            </a:pPr>
            <a:r>
              <a:rPr lang="zh-CN" altLang="en-US" sz="3400" dirty="0"/>
              <a:t>软弱的信徒所认为不能作的事</a:t>
            </a:r>
            <a:endParaRPr lang="zh-CN" altLang="en-US" sz="3400" dirty="0"/>
          </a:p>
          <a:p>
            <a:pPr marL="609600" indent="-609600">
              <a:lnSpc>
                <a:spcPct val="90000"/>
              </a:lnSpc>
              <a:buSzTx/>
              <a:buNone/>
            </a:pPr>
            <a:endParaRPr lang="zh-CN" altLang="en-US" sz="1600" dirty="0"/>
          </a:p>
          <a:p>
            <a:pPr marL="609600" indent="-609600">
              <a:lnSpc>
                <a:spcPct val="90000"/>
              </a:lnSpc>
              <a:buSzTx/>
              <a:buNone/>
            </a:pPr>
            <a:r>
              <a:rPr lang="zh-CN" altLang="en-US" dirty="0"/>
              <a:t>           </a:t>
            </a:r>
            <a:r>
              <a:rPr lang="en-US" altLang="zh-CN">
                <a:solidFill>
                  <a:srgbClr val="FF6600"/>
                </a:solidFill>
                <a:latin typeface="Arial" panose="020B0604020202020204" pitchFamily="34" charset="0"/>
                <a:ea typeface="隶书" pitchFamily="49" charset="-122"/>
              </a:rPr>
              <a:t>——</a:t>
            </a:r>
            <a:r>
              <a:rPr lang="en-US" altLang="zh-CN">
                <a:solidFill>
                  <a:srgbClr val="FF6600"/>
                </a:solidFill>
                <a:latin typeface="隶书" pitchFamily="49" charset="-122"/>
                <a:ea typeface="隶书" pitchFamily="49" charset="-122"/>
              </a:rPr>
              <a:t> </a:t>
            </a:r>
            <a:r>
              <a:rPr lang="zh-CN" altLang="en-US" dirty="0">
                <a:solidFill>
                  <a:srgbClr val="FF6600"/>
                </a:solidFill>
                <a:latin typeface="隶书" pitchFamily="49" charset="-122"/>
                <a:ea typeface="隶书" pitchFamily="49" charset="-122"/>
              </a:rPr>
              <a:t>以上详见</a:t>
            </a:r>
            <a:r>
              <a:rPr lang="en-US" altLang="zh-CN">
                <a:solidFill>
                  <a:srgbClr val="FF6600"/>
                </a:solidFill>
                <a:latin typeface="隶书" pitchFamily="49" charset="-122"/>
                <a:ea typeface="隶书" pitchFamily="49" charset="-122"/>
              </a:rPr>
              <a:t>《</a:t>
            </a:r>
            <a:r>
              <a:rPr lang="zh-CN" altLang="en-US" dirty="0">
                <a:solidFill>
                  <a:srgbClr val="FF6600"/>
                </a:solidFill>
                <a:latin typeface="隶书" pitchFamily="49" charset="-122"/>
                <a:ea typeface="隶书" pitchFamily="49" charset="-122"/>
              </a:rPr>
              <a:t>初信造就</a:t>
            </a:r>
            <a:r>
              <a:rPr lang="en-US" altLang="zh-CN">
                <a:solidFill>
                  <a:srgbClr val="FF6600"/>
                </a:solidFill>
                <a:latin typeface="隶书" pitchFamily="49" charset="-122"/>
                <a:ea typeface="隶书" pitchFamily="49" charset="-122"/>
              </a:rPr>
              <a:t>》(</a:t>
            </a:r>
            <a:r>
              <a:rPr lang="zh-CN" altLang="en-US" dirty="0">
                <a:solidFill>
                  <a:srgbClr val="FF6600"/>
                </a:solidFill>
                <a:latin typeface="隶书" pitchFamily="49" charset="-122"/>
                <a:ea typeface="隶书" pitchFamily="49" charset="-122"/>
              </a:rPr>
              <a:t>上</a:t>
            </a:r>
            <a:r>
              <a:rPr lang="en-US" altLang="zh-CN">
                <a:solidFill>
                  <a:srgbClr val="FF6600"/>
                </a:solidFill>
                <a:latin typeface="隶书" pitchFamily="49" charset="-122"/>
                <a:ea typeface="隶书" pitchFamily="49" charset="-122"/>
              </a:rPr>
              <a:t>) </a:t>
            </a:r>
            <a:r>
              <a:rPr lang="zh-CN" altLang="en-US" dirty="0">
                <a:solidFill>
                  <a:srgbClr val="FF6600"/>
                </a:solidFill>
                <a:latin typeface="隶书" pitchFamily="49" charset="-122"/>
                <a:ea typeface="隶书" pitchFamily="49" charset="-122"/>
              </a:rPr>
              <a:t>第五篇</a:t>
            </a:r>
            <a:r>
              <a:rPr lang="zh-CN" altLang="en-US" dirty="0"/>
              <a:t>     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charRg st="15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charRg st="29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charRg st="43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charRg st="57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charRg st="65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charRg st="80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09922" name="组合 209921"/>
          <p:cNvGrpSpPr>
            <a:grpSpLocks noChangeAspect="1"/>
          </p:cNvGrpSpPr>
          <p:nvPr/>
        </p:nvGrpSpPr>
        <p:grpSpPr>
          <a:xfrm>
            <a:off x="179388" y="1052513"/>
            <a:ext cx="10636250" cy="4849812"/>
            <a:chOff x="249" y="663"/>
            <a:chExt cx="6700" cy="3055"/>
          </a:xfrm>
        </p:grpSpPr>
        <p:sp>
          <p:nvSpPr>
            <p:cNvPr id="209923" name="矩形 209922"/>
            <p:cNvSpPr>
              <a:spLocks noChangeAspect="1" noTextEdit="1"/>
            </p:cNvSpPr>
            <p:nvPr/>
          </p:nvSpPr>
          <p:spPr>
            <a:xfrm>
              <a:off x="249" y="663"/>
              <a:ext cx="6700" cy="305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cxnSp>
          <p:nvCxnSpPr>
            <p:cNvPr id="209926" name="_s209926"/>
            <p:cNvCxnSpPr>
              <a:stCxn id="209930" idx="1"/>
              <a:endCxn id="209928" idx="2"/>
            </p:cNvCxnSpPr>
            <p:nvPr/>
          </p:nvCxnSpPr>
          <p:spPr>
            <a:xfrm rot="10800000">
              <a:off x="703" y="1132"/>
              <a:ext cx="228" cy="1490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09927" name="_s209927"/>
            <p:cNvCxnSpPr/>
            <p:nvPr/>
          </p:nvCxnSpPr>
          <p:spPr>
            <a:xfrm rot="10800000">
              <a:off x="703" y="1118"/>
              <a:ext cx="228" cy="629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09928" name="_s209928"/>
            <p:cNvSpPr/>
            <p:nvPr/>
          </p:nvSpPr>
          <p:spPr>
            <a:xfrm>
              <a:off x="249" y="663"/>
              <a:ext cx="907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 当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09929" name="_s209929"/>
            <p:cNvSpPr/>
            <p:nvPr/>
          </p:nvSpPr>
          <p:spPr>
            <a:xfrm>
              <a:off x="931" y="1525"/>
              <a:ext cx="540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该隐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09930" name="_s209930"/>
            <p:cNvSpPr/>
            <p:nvPr/>
          </p:nvSpPr>
          <p:spPr>
            <a:xfrm>
              <a:off x="931" y="2387"/>
              <a:ext cx="542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亚伯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09933" name="_s1028"/>
            <p:cNvCxnSpPr/>
            <p:nvPr/>
          </p:nvCxnSpPr>
          <p:spPr>
            <a:xfrm rot="10800000">
              <a:off x="1466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09934" name="_s1036"/>
            <p:cNvSpPr/>
            <p:nvPr/>
          </p:nvSpPr>
          <p:spPr>
            <a:xfrm>
              <a:off x="1655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以诺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09935" name="_s1028"/>
            <p:cNvCxnSpPr/>
            <p:nvPr/>
          </p:nvCxnSpPr>
          <p:spPr>
            <a:xfrm rot="10800000">
              <a:off x="2192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09936" name="_s1036"/>
            <p:cNvSpPr/>
            <p:nvPr/>
          </p:nvSpPr>
          <p:spPr>
            <a:xfrm>
              <a:off x="2381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以拿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09947" name="_s1028"/>
            <p:cNvCxnSpPr/>
            <p:nvPr/>
          </p:nvCxnSpPr>
          <p:spPr>
            <a:xfrm rot="10800000">
              <a:off x="2918" y="1761"/>
              <a:ext cx="189" cy="1"/>
            </a:xfrm>
            <a:prstGeom prst="straightConnector1">
              <a:avLst/>
            </a:prstGeom>
            <a:ln w="28575" cap="rnd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cxnSp>
        <p:sp>
          <p:nvSpPr>
            <p:cNvPr id="209948" name="_s1036"/>
            <p:cNvSpPr/>
            <p:nvPr/>
          </p:nvSpPr>
          <p:spPr>
            <a:xfrm>
              <a:off x="3107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拉麦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09955" name="标题 209954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p>
            <a:r>
              <a:rPr lang="zh-CN" altLang="en-US" sz="4000" dirty="0"/>
              <a:t>人类的两条线</a:t>
            </a:r>
            <a:endParaRPr lang="zh-CN" altLang="en-US" sz="4000" dirty="0"/>
          </a:p>
        </p:txBody>
      </p:sp>
      <p:sp>
        <p:nvSpPr>
          <p:cNvPr id="209956" name="直接连接符 209955"/>
          <p:cNvSpPr/>
          <p:nvPr/>
        </p:nvSpPr>
        <p:spPr>
          <a:xfrm>
            <a:off x="539750" y="3573463"/>
            <a:ext cx="8135938" cy="0"/>
          </a:xfrm>
          <a:prstGeom prst="line">
            <a:avLst/>
          </a:prstGeom>
          <a:ln w="50800" cap="flat" cmpd="sng">
            <a:solidFill>
              <a:srgbClr val="99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9957" name="文本框 209956"/>
          <p:cNvSpPr txBox="1"/>
          <p:nvPr/>
        </p:nvSpPr>
        <p:spPr>
          <a:xfrm>
            <a:off x="3419475" y="2060575"/>
            <a:ext cx="489743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dirty="0"/>
          </a:p>
        </p:txBody>
      </p:sp>
      <p:sp>
        <p:nvSpPr>
          <p:cNvPr id="209958" name="文本框 209957"/>
          <p:cNvSpPr txBox="1"/>
          <p:nvPr/>
        </p:nvSpPr>
        <p:spPr>
          <a:xfrm>
            <a:off x="3348038" y="1341438"/>
            <a:ext cx="51831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一条是知识树的线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09959" name="文本框 209958"/>
          <p:cNvSpPr txBox="1"/>
          <p:nvPr/>
        </p:nvSpPr>
        <p:spPr>
          <a:xfrm>
            <a:off x="3348038" y="5516563"/>
            <a:ext cx="53276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一条是生命树的线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4418" name="标题 44441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44419" name="文本占位符 444418"/>
          <p:cNvSpPr>
            <a:spLocks noGrp="1"/>
          </p:cNvSpPr>
          <p:nvPr>
            <p:ph type="body" idx="1"/>
          </p:nvPr>
        </p:nvSpPr>
        <p:spPr>
          <a:xfrm>
            <a:off x="468313" y="1196975"/>
            <a:ext cx="8229600" cy="5111750"/>
          </a:xfrm>
        </p:spPr>
        <p:txBody>
          <a:bodyPr/>
          <a:p>
            <a:pPr marL="609600" indent="-609600">
              <a:buSzTx/>
            </a:pPr>
            <a:r>
              <a:rPr lang="zh-CN" altLang="en-US" sz="3200" dirty="0"/>
              <a:t>我们在世界上，却不属世界</a:t>
            </a:r>
            <a:endParaRPr lang="zh-CN" altLang="en-US" sz="3200" dirty="0"/>
          </a:p>
          <a:p>
            <a:pPr marL="609600" indent="-609600">
              <a:buSzTx/>
            </a:pPr>
            <a:r>
              <a:rPr lang="zh-CN" altLang="en-US" sz="3200" dirty="0"/>
              <a:t>我们在世界上是客旅，是寄居的</a:t>
            </a:r>
            <a:endParaRPr lang="zh-CN" altLang="en-US" sz="3200" dirty="0"/>
          </a:p>
          <a:p>
            <a:pPr marL="609600" indent="-609600">
              <a:buSzTx/>
            </a:pPr>
            <a:r>
              <a:rPr lang="zh-CN" altLang="en-US" sz="3200" dirty="0"/>
              <a:t>我们是从世界里呼召出来的</a:t>
            </a:r>
            <a:endParaRPr lang="zh-CN" altLang="en-US" sz="3200" dirty="0"/>
          </a:p>
          <a:p>
            <a:pPr marL="609600" indent="-609600">
              <a:buSzTx/>
            </a:pPr>
            <a:r>
              <a:rPr lang="zh-CN" altLang="en-US" sz="3200" dirty="0"/>
              <a:t>在世界上过圣别的生活</a:t>
            </a:r>
            <a:endParaRPr lang="zh-CN" altLang="en-US" sz="3200" dirty="0"/>
          </a:p>
          <a:p>
            <a:pPr marL="609600" indent="-609600">
              <a:buSzTx/>
            </a:pPr>
            <a:r>
              <a:rPr lang="zh-CN" altLang="en-US" sz="3200" dirty="0"/>
              <a:t>我们也是奉神的差遣，得着使命到世上去</a:t>
            </a:r>
            <a:endParaRPr lang="zh-CN" altLang="en-US" sz="3200" dirty="0"/>
          </a:p>
          <a:p>
            <a:pPr marL="609600" indent="-609600">
              <a:buSzTx/>
              <a:buNone/>
            </a:pPr>
            <a:endParaRPr lang="zh-CN" altLang="en-US" sz="1400" dirty="0"/>
          </a:p>
          <a:p>
            <a:pPr marL="990600" lvl="1" indent="-645795">
              <a:buSzTx/>
              <a:buNone/>
            </a:pPr>
            <a:r>
              <a:rPr lang="zh-CN" altLang="en-US" sz="2800" dirty="0"/>
              <a:t>  约十七</a:t>
            </a:r>
            <a:r>
              <a:rPr lang="en-US" altLang="zh-CN" sz="2800"/>
              <a:t>18   </a:t>
            </a:r>
            <a:r>
              <a:rPr lang="zh-CN" altLang="en-US" sz="2800" dirty="0">
                <a:ea typeface="楷体_GB2312" pitchFamily="49" charset="-122"/>
              </a:rPr>
              <a:t>你怎样差我到世上，我也照样</a:t>
            </a:r>
            <a:r>
              <a:rPr lang="zh-CN" altLang="en-US" sz="2800" b="1" u="sng" dirty="0">
                <a:ea typeface="楷体_GB2312" pitchFamily="49" charset="-122"/>
              </a:rPr>
              <a:t>差他们到世上</a:t>
            </a:r>
            <a:r>
              <a:rPr lang="zh-CN" altLang="en-US" sz="2800" dirty="0">
                <a:ea typeface="楷体_GB2312" pitchFamily="49" charset="-122"/>
              </a:rPr>
              <a:t>。</a:t>
            </a:r>
            <a:endParaRPr lang="zh-CN" altLang="en-US" sz="2800" dirty="0">
              <a:ea typeface="楷体_GB2312" pitchFamily="49" charset="-122"/>
            </a:endParaRPr>
          </a:p>
          <a:p>
            <a:pPr marL="990600" lvl="1" indent="-645795">
              <a:buSzTx/>
              <a:buNone/>
            </a:pPr>
            <a:r>
              <a:rPr lang="zh-CN" altLang="en-US" sz="2200" dirty="0"/>
              <a:t>  </a:t>
            </a:r>
            <a:r>
              <a:rPr lang="zh-CN" altLang="en-US" sz="2800" dirty="0"/>
              <a:t>约十五</a:t>
            </a:r>
            <a:r>
              <a:rPr lang="en-US" altLang="zh-CN" sz="2800"/>
              <a:t>16</a:t>
            </a:r>
            <a:r>
              <a:rPr lang="en-US" altLang="zh-CN" sz="2200"/>
              <a:t>    </a:t>
            </a:r>
            <a:r>
              <a:rPr lang="en-US" altLang="zh-CN" sz="2800">
                <a:latin typeface="Arial" panose="020B0604020202020204" pitchFamily="34" charset="0"/>
                <a:ea typeface="楷体_GB2312" pitchFamily="49" charset="-122"/>
              </a:rPr>
              <a:t>…</a:t>
            </a:r>
            <a:r>
              <a:rPr lang="zh-CN" altLang="en-US" sz="2800" dirty="0">
                <a:ea typeface="楷体_GB2312" pitchFamily="49" charset="-122"/>
              </a:rPr>
              <a:t>我拣选了你们，并且</a:t>
            </a:r>
            <a:r>
              <a:rPr lang="zh-CN" altLang="en-US" sz="2800" b="1" u="sng" dirty="0">
                <a:ea typeface="楷体_GB2312" pitchFamily="49" charset="-122"/>
              </a:rPr>
              <a:t>分派你们去结果子</a:t>
            </a:r>
            <a:r>
              <a:rPr lang="zh-CN" altLang="en-US" sz="2800" dirty="0">
                <a:ea typeface="楷体_GB2312" pitchFamily="49" charset="-122"/>
              </a:rPr>
              <a:t>，叫你们的果子长存。</a:t>
            </a:r>
            <a:r>
              <a:rPr lang="zh-CN" altLang="en-US" sz="2200" dirty="0"/>
              <a:t> </a:t>
            </a:r>
            <a:endParaRPr lang="zh-CN" altLang="en-US" sz="22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charRg st="52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444419">
                                            <p:txEl>
                                              <p:charRg st="52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charRg st="72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charRg st="103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6466" name="标题 44646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46467" name="文本占位符 446466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200" dirty="0"/>
              <a:t>我们在世界上，却不属世界</a:t>
            </a:r>
            <a:endParaRPr lang="zh-CN" altLang="en-US" sz="3200" dirty="0"/>
          </a:p>
          <a:p>
            <a:pPr marL="609600" indent="-609600">
              <a:buSzTx/>
            </a:pPr>
            <a:r>
              <a:rPr lang="zh-CN" altLang="en-US" sz="3200" dirty="0"/>
              <a:t>我们在世界上是客旅，是寄居的</a:t>
            </a:r>
            <a:endParaRPr lang="zh-CN" altLang="en-US" sz="3200" dirty="0"/>
          </a:p>
          <a:p>
            <a:pPr marL="609600" indent="-609600">
              <a:buSzTx/>
            </a:pPr>
            <a:r>
              <a:rPr lang="zh-CN" altLang="en-US" sz="3200" dirty="0"/>
              <a:t>我们是从世界里呼召出来的</a:t>
            </a:r>
            <a:endParaRPr lang="zh-CN" altLang="en-US" sz="3200" dirty="0"/>
          </a:p>
          <a:p>
            <a:pPr marL="609600" indent="-609600">
              <a:buSzTx/>
            </a:pPr>
            <a:r>
              <a:rPr lang="zh-CN" altLang="en-US" sz="3200" dirty="0"/>
              <a:t>在世界上过圣别的生活</a:t>
            </a:r>
            <a:endParaRPr lang="zh-CN" altLang="en-US" sz="3200" dirty="0"/>
          </a:p>
          <a:p>
            <a:pPr marL="609600" indent="-609600">
              <a:buSzTx/>
            </a:pPr>
            <a:r>
              <a:rPr lang="zh-CN" altLang="en-US" sz="3200" dirty="0"/>
              <a:t>我们也是奉神的差遣，得着使命到世上去</a:t>
            </a:r>
            <a:endParaRPr lang="zh-CN" altLang="en-US" sz="3200" dirty="0"/>
          </a:p>
          <a:p>
            <a:pPr marL="609600" indent="-609600">
              <a:buSzTx/>
              <a:buNone/>
            </a:pPr>
            <a:endParaRPr lang="zh-CN" altLang="en-US" sz="1400" dirty="0"/>
          </a:p>
          <a:p>
            <a:pPr marL="990600" lvl="1" indent="-645795">
              <a:buSzTx/>
              <a:buNone/>
            </a:pPr>
            <a:r>
              <a:rPr lang="zh-CN" altLang="en-US" sz="2800" dirty="0"/>
              <a:t>可十六</a:t>
            </a:r>
            <a:r>
              <a:rPr lang="en-US" altLang="zh-CN" sz="2800"/>
              <a:t>15   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他又对他们说，你们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往普天下去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，传福音给万民听。</a:t>
            </a:r>
            <a:r>
              <a:rPr lang="zh-CN" altLang="en-US" sz="2200" dirty="0"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22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charRg st="72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8514" name="标题 44851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48515" name="文本占位符 448514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我们在世界上，却不属世界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我们在世界上是客旅，是寄居的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我们是从世界里呼召出来的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在世界上过圣别的生活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我们也是奉神的差遣，得着使命到世上去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在世上作盐作光，见证神，带人归神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endParaRPr lang="zh-CN" altLang="en-US" sz="1600" dirty="0"/>
          </a:p>
          <a:p>
            <a:pPr marL="990600" lvl="1" indent="-645795">
              <a:buSzTx/>
              <a:buNone/>
            </a:pP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48516" name="椭圆 448515"/>
          <p:cNvSpPr/>
          <p:nvPr/>
        </p:nvSpPr>
        <p:spPr>
          <a:xfrm>
            <a:off x="250825" y="1052513"/>
            <a:ext cx="8497888" cy="5472112"/>
          </a:xfrm>
          <a:prstGeom prst="ellipse">
            <a:avLst/>
          </a:prstGeom>
          <a:solidFill>
            <a:srgbClr val="FF6600">
              <a:alpha val="0"/>
            </a:srgbClr>
          </a:solidFill>
          <a:ln w="349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>
                                            <p:txEl>
                                              <p:charRg st="71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448515">
                                            <p:txEl>
                                              <p:charRg st="71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500"/>
                                        <p:tgtEl>
                                          <p:spTgt spid="44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62" name="标题 45056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黑体" panose="02010609060101010101" pitchFamily="2" charset="-122"/>
              </a:rPr>
              <a:t>这就是我们讲的第二个问题：</a:t>
            </a:r>
            <a:endParaRPr lang="zh-CN" altLang="en-US" sz="4800" dirty="0">
              <a:ea typeface="黑体" panose="0201060906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2610" name="标题 452609"/>
          <p:cNvSpPr>
            <a:spLocks noGrp="1"/>
          </p:cNvSpPr>
          <p:nvPr>
            <p:ph type="ctrTitle"/>
          </p:nvPr>
        </p:nvSpPr>
        <p:spPr/>
        <p:txBody>
          <a:bodyPr anchor="t" anchorCtr="0"/>
          <a:p>
            <a:pPr defTabSz="914400">
              <a:buSzTx/>
              <a:buFontTx/>
              <a:buNone/>
            </a:pPr>
            <a:r>
              <a:rPr lang="zh-CN" altLang="en-US" sz="5400" kern="1200" baseline="0" dirty="0">
                <a:latin typeface="Garamond" panose="02020404030301010803" pitchFamily="18" charset="0"/>
                <a:ea typeface="黑体" panose="02010609060101010101" pitchFamily="2" charset="-122"/>
              </a:rPr>
              <a:t>圣经怎么说到“世界”？</a:t>
            </a:r>
            <a:endParaRPr lang="zh-CN" altLang="en-US" sz="5400" kern="1200" baseline="0" dirty="0">
              <a:latin typeface="Garamond" panose="02020404030301010803" pitchFamily="18" charset="0"/>
              <a:ea typeface="黑体" panose="02010609060101010101" pitchFamily="2" charset="-122"/>
            </a:endParaRPr>
          </a:p>
        </p:txBody>
      </p:sp>
      <p:sp>
        <p:nvSpPr>
          <p:cNvPr id="452611" name="副标题 452610"/>
          <p:cNvSpPr>
            <a:spLocks noGrp="1"/>
          </p:cNvSpPr>
          <p:nvPr>
            <p:ph type="subTitle" idx="1"/>
          </p:nvPr>
        </p:nvSpPr>
        <p:spPr>
          <a:xfrm>
            <a:off x="1692275" y="3962400"/>
            <a:ext cx="6842125" cy="1752600"/>
          </a:xfrm>
        </p:spPr>
        <p:txBody>
          <a:bodyPr anchor="t" anchorCtr="0"/>
          <a:p>
            <a:pPr marL="609600" indent="-609600" defTabSz="914400">
              <a:buSzTx/>
            </a:pPr>
            <a:r>
              <a:rPr lang="zh-CN" altLang="en-US" kern="1200" baseline="0" dirty="0">
                <a:latin typeface="Arial" panose="020B0604020202020204" pitchFamily="34" charset="0"/>
                <a:ea typeface="宋体" panose="02010600030101010101" pitchFamily="2" charset="-122"/>
              </a:rPr>
              <a:t>从圣经看我们基督徒和世界的关系</a:t>
            </a:r>
            <a:r>
              <a:rPr lang="en-US" altLang="zh-CN" kern="1200" baseline="0"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endParaRPr lang="en-US" altLang="zh-CN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6706" name="标题 45670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56707" name="文本占位符 456706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我们在世界上，却不属世界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我们在世界上是客旅，是寄居的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我们是从世界里呼召出来的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在世界上过圣别的生活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我们也是奉神的差遣，得着使命到世上去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在世上作盐作光，见证神，带人归神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endParaRPr lang="zh-CN" altLang="en-US" sz="1600" dirty="0"/>
          </a:p>
          <a:p>
            <a:pPr marL="990600" lvl="1" indent="-645795">
              <a:buSzTx/>
              <a:buNone/>
            </a:pP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3826" name="标题 333825"/>
          <p:cNvSpPr>
            <a:spLocks noGrp="1"/>
          </p:cNvSpPr>
          <p:nvPr>
            <p:ph type="ctrTitle"/>
          </p:nvPr>
        </p:nvSpPr>
        <p:spPr/>
        <p:txBody>
          <a:bodyPr vert="horz" anchor="t" anchorCtr="0"/>
          <a:p>
            <a:pPr defTabSz="914400">
              <a:buSzTx/>
              <a:buFontTx/>
              <a:buNone/>
            </a:pPr>
            <a:r>
              <a:rPr lang="zh-CN" altLang="en-US" sz="8000" kern="1200" baseline="0" dirty="0">
                <a:latin typeface="Garamond" panose="02020404030301010803" pitchFamily="18" charset="0"/>
                <a:ea typeface="隶书" pitchFamily="49" charset="-122"/>
              </a:rPr>
              <a:t>认识世界</a:t>
            </a:r>
            <a:endParaRPr lang="zh-CN" altLang="en-US" sz="8000" kern="1200" baseline="0" dirty="0">
              <a:latin typeface="Garamond" panose="02020404030301010803" pitchFamily="18" charset="0"/>
              <a:ea typeface="隶书" pitchFamily="49" charset="-122"/>
            </a:endParaRPr>
          </a:p>
        </p:txBody>
      </p:sp>
      <p:sp>
        <p:nvSpPr>
          <p:cNvPr id="333827" name="副标题 333826"/>
          <p:cNvSpPr>
            <a:spLocks noGrp="1"/>
          </p:cNvSpPr>
          <p:nvPr>
            <p:ph type="subTitle" idx="1"/>
          </p:nvPr>
        </p:nvSpPr>
        <p:spPr/>
        <p:txBody>
          <a:bodyPr anchor="t" anchorCtr="0"/>
          <a:p>
            <a:pPr algn="r" defTabSz="914400">
              <a:buSzPct val="65000"/>
            </a:pPr>
            <a:r>
              <a:rPr lang="zh-CN" altLang="en-US" sz="3200" kern="1200" baseline="0" dirty="0">
                <a:latin typeface="Arial" panose="020B0604020202020204" pitchFamily="34" charset="0"/>
                <a:ea typeface="宋体" panose="02010600030101010101" pitchFamily="2" charset="-122"/>
              </a:rPr>
              <a:t>“不要爱世界和世界上的事</a:t>
            </a:r>
            <a:r>
              <a:rPr lang="en-US" altLang="zh-CN" sz="3200" kern="1200" baseline="0">
                <a:latin typeface="Arial" panose="020B0604020202020204" pitchFamily="34" charset="0"/>
                <a:ea typeface="宋体" panose="02010600030101010101" pitchFamily="2" charset="-122"/>
              </a:rPr>
              <a:t>…”</a:t>
            </a:r>
            <a:endParaRPr lang="en-US" altLang="zh-CN"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r" defTabSz="914400">
              <a:buSzPct val="65000"/>
            </a:pPr>
            <a:endParaRPr lang="en-US" altLang="zh-CN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3828" name="文本框 333827"/>
          <p:cNvSpPr txBox="1"/>
          <p:nvPr/>
        </p:nvSpPr>
        <p:spPr>
          <a:xfrm>
            <a:off x="3419475" y="2060575"/>
            <a:ext cx="489743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dirty="0"/>
          </a:p>
        </p:txBody>
      </p:sp>
      <p:sp>
        <p:nvSpPr>
          <p:cNvPr id="333829" name="Ribbon1Sharp"/>
          <p:cNvSpPr>
            <a:spLocks noEditPoints="1"/>
          </p:cNvSpPr>
          <p:nvPr/>
        </p:nvSpPr>
        <p:spPr>
          <a:xfrm>
            <a:off x="250825" y="5229225"/>
            <a:ext cx="1800225" cy="13716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3827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6" grpId="0"/>
      <p:bldP spid="333827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02" name="标题 46080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黑体" panose="02010609060101010101" pitchFamily="2" charset="-122"/>
              </a:rPr>
              <a:t>我们讲了两个问题：</a:t>
            </a:r>
            <a:endParaRPr lang="zh-CN" altLang="en-US" sz="4800" dirty="0">
              <a:ea typeface="黑体" panose="02010609060101010101" pitchFamily="2" charset="-122"/>
            </a:endParaRPr>
          </a:p>
        </p:txBody>
      </p:sp>
      <p:sp>
        <p:nvSpPr>
          <p:cNvPr id="460803" name="Ribbon1Sharp"/>
          <p:cNvSpPr>
            <a:spLocks noEditPoints="1"/>
          </p:cNvSpPr>
          <p:nvPr/>
        </p:nvSpPr>
        <p:spPr>
          <a:xfrm>
            <a:off x="250825" y="5229225"/>
            <a:ext cx="1800225" cy="13716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  <p:sp>
        <p:nvSpPr>
          <p:cNvPr id="460804" name="文本框 460803"/>
          <p:cNvSpPr txBox="1"/>
          <p:nvPr/>
        </p:nvSpPr>
        <p:spPr>
          <a:xfrm>
            <a:off x="2771775" y="2349500"/>
            <a:ext cx="5257800" cy="1465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>
              <a:spcBef>
                <a:spcPct val="50000"/>
              </a:spcBef>
              <a:buAutoNum type="ea1JpnChsDbPeriod"/>
            </a:pPr>
            <a:r>
              <a:rPr lang="zh-CN" altLang="en-US" sz="3600" dirty="0">
                <a:ea typeface="隶书" pitchFamily="49" charset="-122"/>
              </a:rPr>
              <a:t>什么叫“世界”？</a:t>
            </a:r>
            <a:endParaRPr lang="zh-CN" altLang="en-US" sz="3600" dirty="0">
              <a:ea typeface="隶书" pitchFamily="49" charset="-122"/>
            </a:endParaRPr>
          </a:p>
          <a:p>
            <a:pPr marL="457200" indent="-457200">
              <a:spcBef>
                <a:spcPct val="50000"/>
              </a:spcBef>
              <a:buAutoNum type="ea1JpnChsDbPeriod"/>
            </a:pPr>
            <a:r>
              <a:rPr lang="zh-CN" altLang="en-US" sz="3600" dirty="0">
                <a:ea typeface="隶书" pitchFamily="49" charset="-122"/>
              </a:rPr>
              <a:t>圣经怎么说到世界</a:t>
            </a:r>
            <a:r>
              <a:rPr lang="zh-CN" altLang="en-US" sz="3600" dirty="0"/>
              <a:t>？</a:t>
            </a:r>
            <a:endParaRPr lang="zh-CN" altLang="en-US" sz="36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>
                                            <p:txEl>
                                              <p:charRg st="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6946" name="标题 466945"/>
          <p:cNvSpPr>
            <a:spLocks noGrp="1"/>
          </p:cNvSpPr>
          <p:nvPr>
            <p:ph type="ctrTitle"/>
          </p:nvPr>
        </p:nvSpPr>
        <p:spPr/>
        <p:txBody>
          <a:bodyPr anchor="t" anchorCtr="0"/>
          <a:p>
            <a:pPr defTabSz="914400">
              <a:buSzTx/>
              <a:buFontTx/>
              <a:buNone/>
            </a:pPr>
            <a:r>
              <a:rPr lang="zh-CN" altLang="en-US" sz="5400" kern="1200" baseline="0" dirty="0">
                <a:latin typeface="Garamond" panose="02020404030301010803" pitchFamily="18" charset="0"/>
                <a:ea typeface="黑体" panose="02010609060101010101" pitchFamily="2" charset="-122"/>
              </a:rPr>
              <a:t>什么是“世界”？</a:t>
            </a:r>
            <a:endParaRPr lang="zh-CN" altLang="en-US" sz="5400" kern="1200" baseline="0" dirty="0">
              <a:latin typeface="Garamond" panose="02020404030301010803" pitchFamily="18" charset="0"/>
              <a:ea typeface="黑体" panose="02010609060101010101" pitchFamily="2" charset="-122"/>
            </a:endParaRPr>
          </a:p>
        </p:txBody>
      </p:sp>
      <p:sp>
        <p:nvSpPr>
          <p:cNvPr id="466947" name="副标题 466946"/>
          <p:cNvSpPr>
            <a:spLocks noGrp="1"/>
          </p:cNvSpPr>
          <p:nvPr>
            <p:ph type="subTitle" idx="1"/>
          </p:nvPr>
        </p:nvSpPr>
        <p:spPr/>
        <p:txBody>
          <a:bodyPr anchor="t" anchorCtr="0"/>
          <a:p>
            <a:pPr marL="609600" indent="-609600" defTabSz="914400">
              <a:buSzTx/>
            </a:pPr>
            <a:r>
              <a:rPr lang="zh-CN" altLang="en-US" kern="1200" baseline="0" dirty="0">
                <a:latin typeface="Arial" panose="020B0604020202020204" pitchFamily="34" charset="0"/>
                <a:ea typeface="宋体" panose="02010600030101010101" pitchFamily="2" charset="-122"/>
              </a:rPr>
              <a:t>一个属撒但的邪恶系统</a:t>
            </a:r>
            <a:r>
              <a:rPr lang="en-US" altLang="zh-CN" kern="1200" baseline="0"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endParaRPr lang="en-US" altLang="zh-CN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66948" name="Ribbon1Sharp"/>
          <p:cNvSpPr>
            <a:spLocks noEditPoints="1"/>
          </p:cNvSpPr>
          <p:nvPr/>
        </p:nvSpPr>
        <p:spPr>
          <a:xfrm>
            <a:off x="250825" y="5229225"/>
            <a:ext cx="1800225" cy="13716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8994" name="标题 46899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468995" name="内容占位符 468994"/>
          <p:cNvGraphicFramePr/>
          <p:nvPr>
            <p:ph idx="1"/>
          </p:nvPr>
        </p:nvGraphicFramePr>
        <p:xfrm>
          <a:off x="468313" y="1196975"/>
          <a:ext cx="8229600" cy="3957638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1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世界上的事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肉体的情欲，眼目的情欲，今生的骄傲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世界的各面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罪恶的世界，物质的世界，宗教的世界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69016" name="Ribbon1Sharp"/>
          <p:cNvSpPr>
            <a:spLocks noEditPoints="1"/>
          </p:cNvSpPr>
          <p:nvPr/>
        </p:nvSpPr>
        <p:spPr>
          <a:xfrm>
            <a:off x="250825" y="5229225"/>
            <a:ext cx="1800225" cy="13716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08898" name="组合 208897"/>
          <p:cNvGrpSpPr>
            <a:grpSpLocks noChangeAspect="1"/>
          </p:cNvGrpSpPr>
          <p:nvPr/>
        </p:nvGrpSpPr>
        <p:grpSpPr>
          <a:xfrm>
            <a:off x="179388" y="1052513"/>
            <a:ext cx="10656887" cy="4849812"/>
            <a:chOff x="249" y="663"/>
            <a:chExt cx="6700" cy="3055"/>
          </a:xfrm>
        </p:grpSpPr>
        <p:sp>
          <p:nvSpPr>
            <p:cNvPr id="208899" name="矩形 208898"/>
            <p:cNvSpPr>
              <a:spLocks noChangeAspect="1" noTextEdit="1"/>
            </p:cNvSpPr>
            <p:nvPr/>
          </p:nvSpPr>
          <p:spPr>
            <a:xfrm>
              <a:off x="249" y="663"/>
              <a:ext cx="6700" cy="305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cxnSp>
          <p:nvCxnSpPr>
            <p:cNvPr id="208902" name="_s208902"/>
            <p:cNvCxnSpPr>
              <a:stCxn id="208906" idx="1"/>
              <a:endCxn id="208904" idx="2"/>
            </p:cNvCxnSpPr>
            <p:nvPr/>
          </p:nvCxnSpPr>
          <p:spPr>
            <a:xfrm rot="10800000">
              <a:off x="703" y="1132"/>
              <a:ext cx="228" cy="1490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08903" name="_s208903"/>
            <p:cNvCxnSpPr/>
            <p:nvPr/>
          </p:nvCxnSpPr>
          <p:spPr>
            <a:xfrm rot="10800000">
              <a:off x="703" y="1118"/>
              <a:ext cx="228" cy="629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08904" name="_s208904"/>
            <p:cNvSpPr/>
            <p:nvPr/>
          </p:nvSpPr>
          <p:spPr>
            <a:xfrm>
              <a:off x="249" y="663"/>
              <a:ext cx="907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 当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08905" name="_s208905"/>
            <p:cNvSpPr/>
            <p:nvPr/>
          </p:nvSpPr>
          <p:spPr>
            <a:xfrm>
              <a:off x="931" y="1525"/>
              <a:ext cx="540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该隐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08906" name="_s208906"/>
            <p:cNvSpPr/>
            <p:nvPr/>
          </p:nvSpPr>
          <p:spPr>
            <a:xfrm>
              <a:off x="931" y="2387"/>
              <a:ext cx="542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亚伯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08909" name="_s1028"/>
            <p:cNvCxnSpPr/>
            <p:nvPr/>
          </p:nvCxnSpPr>
          <p:spPr>
            <a:xfrm rot="10800000">
              <a:off x="1466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08910" name="_s1036"/>
            <p:cNvSpPr/>
            <p:nvPr/>
          </p:nvSpPr>
          <p:spPr>
            <a:xfrm>
              <a:off x="1655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以诺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08911" name="_s1028"/>
            <p:cNvCxnSpPr/>
            <p:nvPr/>
          </p:nvCxnSpPr>
          <p:spPr>
            <a:xfrm rot="10800000">
              <a:off x="2192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08912" name="_s1036"/>
            <p:cNvSpPr/>
            <p:nvPr/>
          </p:nvSpPr>
          <p:spPr>
            <a:xfrm>
              <a:off x="2381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以拿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08923" name="_s1028"/>
            <p:cNvCxnSpPr/>
            <p:nvPr/>
          </p:nvCxnSpPr>
          <p:spPr>
            <a:xfrm rot="10800000">
              <a:off x="2918" y="1761"/>
              <a:ext cx="189" cy="1"/>
            </a:xfrm>
            <a:prstGeom prst="straightConnector1">
              <a:avLst/>
            </a:prstGeom>
            <a:ln w="28575" cap="rnd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cxnSp>
        <p:sp>
          <p:nvSpPr>
            <p:cNvPr id="208924" name="_s1036"/>
            <p:cNvSpPr/>
            <p:nvPr/>
          </p:nvSpPr>
          <p:spPr>
            <a:xfrm>
              <a:off x="3107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拉麦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08925" name="_s1028"/>
            <p:cNvCxnSpPr/>
            <p:nvPr/>
          </p:nvCxnSpPr>
          <p:spPr>
            <a:xfrm rot="10800000">
              <a:off x="3644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08926" name="_s1036"/>
            <p:cNvSpPr/>
            <p:nvPr/>
          </p:nvSpPr>
          <p:spPr>
            <a:xfrm>
              <a:off x="3832" y="1616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000" dirty="0">
                  <a:ea typeface="黑体" panose="02010609060101010101" pitchFamily="2" charset="-122"/>
                </a:rPr>
                <a:t>土八该隐</a:t>
              </a:r>
              <a:endParaRPr lang="zh-CN" altLang="en-US" sz="2000" dirty="0">
                <a:ea typeface="黑体" panose="02010609060101010101" pitchFamily="2" charset="-122"/>
              </a:endParaRPr>
            </a:p>
          </p:txBody>
        </p:sp>
        <p:cxnSp>
          <p:nvCxnSpPr>
            <p:cNvPr id="208936" name="肘形连接符 208935"/>
            <p:cNvCxnSpPr>
              <a:stCxn id="208937" idx="1"/>
            </p:cNvCxnSpPr>
            <p:nvPr/>
          </p:nvCxnSpPr>
          <p:spPr>
            <a:xfrm rot="-10800000" flipV="1">
              <a:off x="3742" y="1366"/>
              <a:ext cx="90" cy="386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08937" name="圆角矩形 208936"/>
            <p:cNvSpPr/>
            <p:nvPr/>
          </p:nvSpPr>
          <p:spPr>
            <a:xfrm>
              <a:off x="3832" y="1207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800" dirty="0">
                  <a:ea typeface="黑体" panose="02010609060101010101" pitchFamily="2" charset="-122"/>
                </a:rPr>
                <a:t>犹八</a:t>
              </a:r>
              <a:endParaRPr lang="zh-CN" altLang="en-US" sz="2800" dirty="0">
                <a:ea typeface="黑体" panose="02010609060101010101" pitchFamily="2" charset="-122"/>
              </a:endParaRPr>
            </a:p>
          </p:txBody>
        </p:sp>
        <p:cxnSp>
          <p:nvCxnSpPr>
            <p:cNvPr id="208938" name="肘形连接符 208937"/>
            <p:cNvCxnSpPr>
              <a:stCxn id="208939" idx="1"/>
            </p:cNvCxnSpPr>
            <p:nvPr/>
          </p:nvCxnSpPr>
          <p:spPr>
            <a:xfrm rot="-10800000" flipV="1">
              <a:off x="3742" y="958"/>
              <a:ext cx="90" cy="794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08939" name="圆角矩形 208938"/>
            <p:cNvSpPr/>
            <p:nvPr/>
          </p:nvSpPr>
          <p:spPr>
            <a:xfrm>
              <a:off x="3832" y="799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800" dirty="0">
                  <a:ea typeface="黑体" panose="02010609060101010101" pitchFamily="2" charset="-122"/>
                </a:rPr>
                <a:t>雅八</a:t>
              </a:r>
              <a:endParaRPr lang="zh-CN" altLang="en-US" sz="2800" dirty="0">
                <a:ea typeface="黑体" panose="02010609060101010101" pitchFamily="2" charset="-122"/>
              </a:endParaRPr>
            </a:p>
          </p:txBody>
        </p:sp>
      </p:grpSp>
      <p:sp>
        <p:nvSpPr>
          <p:cNvPr id="208931" name="标题 208930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p>
            <a:r>
              <a:rPr lang="zh-CN" altLang="en-US" sz="4000" dirty="0"/>
              <a:t>人类的两条线</a:t>
            </a:r>
            <a:endParaRPr lang="zh-CN" altLang="en-US" sz="4000" dirty="0"/>
          </a:p>
        </p:txBody>
      </p:sp>
      <p:sp>
        <p:nvSpPr>
          <p:cNvPr id="208932" name="直接连接符 208931"/>
          <p:cNvSpPr/>
          <p:nvPr/>
        </p:nvSpPr>
        <p:spPr>
          <a:xfrm>
            <a:off x="539750" y="3500438"/>
            <a:ext cx="8135938" cy="0"/>
          </a:xfrm>
          <a:prstGeom prst="line">
            <a:avLst/>
          </a:prstGeom>
          <a:ln w="50800" cap="flat" cmpd="sng">
            <a:solidFill>
              <a:srgbClr val="99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8934" name="文本框 208933"/>
          <p:cNvSpPr txBox="1"/>
          <p:nvPr/>
        </p:nvSpPr>
        <p:spPr>
          <a:xfrm>
            <a:off x="2771775" y="1268413"/>
            <a:ext cx="20161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知识树的线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08935" name="文本框 208934"/>
          <p:cNvSpPr txBox="1"/>
          <p:nvPr/>
        </p:nvSpPr>
        <p:spPr>
          <a:xfrm>
            <a:off x="3348038" y="5516563"/>
            <a:ext cx="53276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一条是生命树的线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08947" name="矩形标注 208946"/>
          <p:cNvSpPr/>
          <p:nvPr/>
        </p:nvSpPr>
        <p:spPr>
          <a:xfrm>
            <a:off x="4284663" y="404813"/>
            <a:ext cx="2159000" cy="647700"/>
          </a:xfrm>
          <a:prstGeom prst="wedgeRectCallout">
            <a:avLst>
              <a:gd name="adj1" fmla="val 48824"/>
              <a:gd name="adj2" fmla="val 87255"/>
            </a:avLst>
          </a:prstGeom>
          <a:solidFill>
            <a:srgbClr val="FF9900"/>
          </a:solidFill>
          <a:ln w="952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住帐棚</a:t>
            </a:r>
            <a:r>
              <a:rPr lang="en-US" altLang="zh-CN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牧养牲畜之人的祖师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08948" name="矩形标注 208947"/>
          <p:cNvSpPr/>
          <p:nvPr/>
        </p:nvSpPr>
        <p:spPr>
          <a:xfrm>
            <a:off x="7308850" y="476250"/>
            <a:ext cx="1295400" cy="865188"/>
          </a:xfrm>
          <a:prstGeom prst="wedgeRectCallout">
            <a:avLst>
              <a:gd name="adj1" fmla="val -85051"/>
              <a:gd name="adj2" fmla="val 131833"/>
            </a:avLst>
          </a:prstGeom>
          <a:solidFill>
            <a:srgbClr val="FF9900"/>
          </a:solidFill>
          <a:ln w="952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dirty="0">
                <a:ea typeface="楷体_GB2312" pitchFamily="49" charset="-122"/>
              </a:rPr>
              <a:t>一切弹琴吹箫之人的祖师</a:t>
            </a:r>
            <a:endParaRPr lang="zh-CN" altLang="en-US" dirty="0">
              <a:ea typeface="楷体_GB2312" pitchFamily="49" charset="-122"/>
            </a:endParaRPr>
          </a:p>
        </p:txBody>
      </p:sp>
      <p:sp>
        <p:nvSpPr>
          <p:cNvPr id="208949" name="矩形标注 208948"/>
          <p:cNvSpPr/>
          <p:nvPr/>
        </p:nvSpPr>
        <p:spPr>
          <a:xfrm>
            <a:off x="7524750" y="1989138"/>
            <a:ext cx="1008063" cy="935037"/>
          </a:xfrm>
          <a:prstGeom prst="wedgeRectCallout">
            <a:avLst>
              <a:gd name="adj1" fmla="val -109685"/>
              <a:gd name="adj2" fmla="val 40153"/>
            </a:avLst>
          </a:prstGeom>
          <a:solidFill>
            <a:srgbClr val="FF9900"/>
          </a:solidFill>
          <a:ln w="952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dirty="0">
                <a:ea typeface="楷体_GB2312" pitchFamily="49" charset="-122"/>
              </a:rPr>
              <a:t>打造各样铜铁利器的</a:t>
            </a:r>
            <a:endParaRPr lang="zh-CN" altLang="en-US" dirty="0">
              <a:ea typeface="楷体_GB2312" pitchFamily="49" charset="-122"/>
            </a:endParaRPr>
          </a:p>
        </p:txBody>
      </p:sp>
      <p:sp>
        <p:nvSpPr>
          <p:cNvPr id="208950" name="椭圆 208949"/>
          <p:cNvSpPr/>
          <p:nvPr/>
        </p:nvSpPr>
        <p:spPr>
          <a:xfrm>
            <a:off x="5292725" y="188913"/>
            <a:ext cx="3382963" cy="3240087"/>
          </a:xfrm>
          <a:prstGeom prst="ellipse">
            <a:avLst/>
          </a:prstGeom>
          <a:solidFill>
            <a:srgbClr val="FFFF99">
              <a:alpha val="42999"/>
            </a:srgbClr>
          </a:solidFill>
          <a:ln w="222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sz="6600" dirty="0">
                <a:ea typeface="隶书" pitchFamily="49" charset="-122"/>
              </a:rPr>
              <a:t>世界</a:t>
            </a:r>
            <a:endParaRPr lang="zh-CN" altLang="en-US" sz="6600" dirty="0">
              <a:ea typeface="隶书" pitchFamily="49" charset="-122"/>
            </a:endParaRPr>
          </a:p>
        </p:txBody>
      </p:sp>
      <p:sp>
        <p:nvSpPr>
          <p:cNvPr id="208951" name="爆炸形 1 208950"/>
          <p:cNvSpPr/>
          <p:nvPr/>
        </p:nvSpPr>
        <p:spPr>
          <a:xfrm>
            <a:off x="4067175" y="404813"/>
            <a:ext cx="4176713" cy="3024187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sz="6600" dirty="0">
                <a:ea typeface="黑体" panose="02010609060101010101" pitchFamily="2" charset="-122"/>
              </a:rPr>
              <a:t>独立！</a:t>
            </a:r>
            <a:endParaRPr lang="zh-CN" altLang="en-US" sz="6600" dirty="0">
              <a:ea typeface="黑体" panose="02010609060101010101" pitchFamily="2" charset="-122"/>
            </a:endParaRPr>
          </a:p>
        </p:txBody>
      </p:sp>
      <p:sp>
        <p:nvSpPr>
          <p:cNvPr id="208952" name="爆炸形 1 208951"/>
          <p:cNvSpPr/>
          <p:nvPr/>
        </p:nvSpPr>
        <p:spPr>
          <a:xfrm>
            <a:off x="4283075" y="620713"/>
            <a:ext cx="4176713" cy="3024187"/>
          </a:xfrm>
          <a:prstGeom prst="irregularSeal1">
            <a:avLst/>
          </a:prstGeom>
          <a:solidFill>
            <a:schemeClr val="accent1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sz="5400" dirty="0">
                <a:ea typeface="黑体" panose="02010609060101010101" pitchFamily="2" charset="-122"/>
              </a:rPr>
              <a:t>向神独立！</a:t>
            </a:r>
            <a:endParaRPr lang="zh-CN" altLang="en-US" sz="54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8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8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8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8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47" grpId="0" animBg="1"/>
      <p:bldP spid="208948" grpId="0" animBg="1"/>
      <p:bldP spid="208949" grpId="0" animBg="1"/>
      <p:bldP spid="208950" grpId="0" animBg="1"/>
      <p:bldP spid="208951" grpId="0" animBg="1"/>
      <p:bldP spid="208952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4114" name="标题 474113"/>
          <p:cNvSpPr>
            <a:spLocks noGrp="1"/>
          </p:cNvSpPr>
          <p:nvPr>
            <p:ph type="ctrTitle"/>
          </p:nvPr>
        </p:nvSpPr>
        <p:spPr/>
        <p:txBody>
          <a:bodyPr anchor="t" anchorCtr="0"/>
          <a:p>
            <a:pPr defTabSz="914400">
              <a:buSzTx/>
              <a:buFontTx/>
              <a:buNone/>
            </a:pPr>
            <a:r>
              <a:rPr lang="zh-CN" altLang="en-US" sz="5400" kern="1200" baseline="0" dirty="0">
                <a:latin typeface="Garamond" panose="02020404030301010803" pitchFamily="18" charset="0"/>
                <a:ea typeface="黑体" panose="02010609060101010101" pitchFamily="2" charset="-122"/>
              </a:rPr>
              <a:t>圣经怎么说到“世界”？</a:t>
            </a:r>
            <a:endParaRPr lang="zh-CN" altLang="en-US" sz="5400" kern="1200" baseline="0" dirty="0">
              <a:latin typeface="Garamond" panose="02020404030301010803" pitchFamily="18" charset="0"/>
              <a:ea typeface="黑体" panose="02010609060101010101" pitchFamily="2" charset="-122"/>
            </a:endParaRPr>
          </a:p>
        </p:txBody>
      </p:sp>
      <p:sp>
        <p:nvSpPr>
          <p:cNvPr id="474115" name="副标题 474114"/>
          <p:cNvSpPr>
            <a:spLocks noGrp="1"/>
          </p:cNvSpPr>
          <p:nvPr>
            <p:ph type="subTitle" idx="1"/>
          </p:nvPr>
        </p:nvSpPr>
        <p:spPr>
          <a:xfrm>
            <a:off x="1692275" y="3962400"/>
            <a:ext cx="6842125" cy="1752600"/>
          </a:xfrm>
        </p:spPr>
        <p:txBody>
          <a:bodyPr anchor="t" anchorCtr="0"/>
          <a:p>
            <a:pPr marL="609600" indent="-609600" defTabSz="914400">
              <a:buSzTx/>
            </a:pPr>
            <a:r>
              <a:rPr lang="zh-CN" altLang="en-US" kern="1200" baseline="0" dirty="0">
                <a:latin typeface="Arial" panose="020B0604020202020204" pitchFamily="34" charset="0"/>
                <a:ea typeface="宋体" panose="02010600030101010101" pitchFamily="2" charset="-122"/>
              </a:rPr>
              <a:t>从圣经看我们基督徒和世界的关系</a:t>
            </a:r>
            <a:r>
              <a:rPr lang="en-US" altLang="zh-CN" kern="1200" baseline="0"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endParaRPr lang="en-US" altLang="zh-CN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74116" name="Ribbon1Sharp"/>
          <p:cNvSpPr>
            <a:spLocks noEditPoints="1"/>
          </p:cNvSpPr>
          <p:nvPr/>
        </p:nvSpPr>
        <p:spPr>
          <a:xfrm>
            <a:off x="250825" y="5229225"/>
            <a:ext cx="1800225" cy="13716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  <p:sp>
        <p:nvSpPr>
          <p:cNvPr id="474117" name="横卷形 474116"/>
          <p:cNvSpPr/>
          <p:nvPr/>
        </p:nvSpPr>
        <p:spPr>
          <a:xfrm>
            <a:off x="827088" y="1196975"/>
            <a:ext cx="7561262" cy="3744913"/>
          </a:xfrm>
          <a:prstGeom prst="horizontalScroll">
            <a:avLst>
              <a:gd name="adj" fmla="val 12500"/>
            </a:avLst>
          </a:prstGeom>
          <a:solidFill>
            <a:srgbClr val="99CCFF"/>
          </a:solidFill>
          <a:ln w="9525" cap="flat" cmpd="sng">
            <a:solidFill>
              <a:srgbClr val="0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r" eaLnBrk="1" hangingPunct="1"/>
            <a:r>
              <a:rPr lang="zh-CN" altLang="en-US" sz="4400" dirty="0">
                <a:ea typeface="隶书" pitchFamily="49" charset="-122"/>
              </a:rPr>
              <a:t>不要爱世界和世界上的事</a:t>
            </a:r>
            <a:r>
              <a:rPr lang="en-US" altLang="zh-CN" sz="4400">
                <a:latin typeface="Arial" panose="020B0604020202020204" pitchFamily="34" charset="0"/>
                <a:ea typeface="隶书" pitchFamily="49" charset="-122"/>
              </a:rPr>
              <a:t>…</a:t>
            </a:r>
            <a:endParaRPr lang="en-US" altLang="zh-CN" sz="4400">
              <a:ea typeface="隶书" pitchFamily="49" charset="-122"/>
            </a:endParaRPr>
          </a:p>
          <a:p>
            <a:pPr algn="r" eaLnBrk="1" hangingPunct="1"/>
            <a:r>
              <a:rPr lang="zh-CN" altLang="en-US" sz="2400" dirty="0"/>
              <a:t>约翰壹书二</a:t>
            </a:r>
            <a:r>
              <a:rPr lang="en-US" altLang="zh-CN" sz="2400"/>
              <a:t>15  </a:t>
            </a:r>
            <a:endParaRPr lang="en-US" altLang="zh-CN" sz="24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7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6162" name="标题 47616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76163" name="文本占位符 476162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我们在世界上，却不属世界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我们在世界上是客旅，是寄居的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我们是从世界里呼召出来的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在世界上过圣别的生活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我们也是奉神的差遣，得着使命到世上去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在世上作盐作光，见证神，带人归神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endParaRPr lang="zh-CN" altLang="en-US" sz="1600" dirty="0"/>
          </a:p>
          <a:p>
            <a:pPr marL="990600" lvl="1" indent="-645795">
              <a:buSzTx/>
              <a:buNone/>
            </a:pP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76165" name="Ribbon1Sharp"/>
          <p:cNvSpPr>
            <a:spLocks noEditPoints="1"/>
          </p:cNvSpPr>
          <p:nvPr/>
        </p:nvSpPr>
        <p:spPr>
          <a:xfrm>
            <a:off x="7092950" y="188913"/>
            <a:ext cx="1800225" cy="13716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0259" name="文本占位符 480258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</a:t>
            </a:r>
            <a:r>
              <a:rPr lang="zh-CN" altLang="en-US" sz="3600" b="1" dirty="0">
                <a:ea typeface="黑体" panose="02010609060101010101" pitchFamily="2" charset="-122"/>
              </a:rPr>
              <a:t>在世</a:t>
            </a:r>
            <a:r>
              <a:rPr lang="zh-CN" altLang="en-US" sz="3600" dirty="0"/>
              <a:t>界</a:t>
            </a:r>
            <a:r>
              <a:rPr lang="zh-CN" altLang="en-US" sz="3600" b="1" dirty="0">
                <a:ea typeface="黑体" panose="02010609060101010101" pitchFamily="2" charset="-122"/>
              </a:rPr>
              <a:t>上</a:t>
            </a:r>
            <a:r>
              <a:rPr lang="zh-CN" altLang="en-US" sz="3600" dirty="0"/>
              <a:t>，却</a:t>
            </a:r>
            <a:r>
              <a:rPr lang="zh-CN" altLang="en-US" sz="3600" dirty="0">
                <a:ea typeface="黑体" panose="02010609060101010101" pitchFamily="2" charset="-122"/>
              </a:rPr>
              <a:t>不属世</a:t>
            </a:r>
            <a:r>
              <a:rPr lang="zh-CN" altLang="en-US" sz="3600" dirty="0"/>
              <a:t>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</a:t>
            </a:r>
            <a:r>
              <a:rPr lang="zh-CN" altLang="en-US" sz="3600" b="1" dirty="0">
                <a:ea typeface="黑体" panose="02010609060101010101" pitchFamily="2" charset="-122"/>
              </a:rPr>
              <a:t>客旅</a:t>
            </a:r>
            <a:r>
              <a:rPr lang="zh-CN" altLang="en-US" sz="3600" dirty="0"/>
              <a:t>，是</a:t>
            </a:r>
            <a:r>
              <a:rPr lang="zh-CN" altLang="en-US" sz="3600" b="1" dirty="0">
                <a:ea typeface="黑体" panose="02010609060101010101" pitchFamily="2" charset="-122"/>
              </a:rPr>
              <a:t>寄居</a:t>
            </a:r>
            <a:r>
              <a:rPr lang="zh-CN" altLang="en-US" sz="3600" dirty="0"/>
              <a:t>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我们是从世界里呼召出来的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在世界上过圣别的生活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我们也是奉神的差遣，得着使命到世上去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在世上作盐作光，见证神，带人归神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endParaRPr lang="zh-CN" altLang="en-US" sz="1600" dirty="0"/>
          </a:p>
          <a:p>
            <a:pPr marL="990600" lvl="1" indent="-645795">
              <a:buSzTx/>
              <a:buNone/>
            </a:pP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80258" name="标题 48025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80260" name="Ribbon1Sharp"/>
          <p:cNvSpPr>
            <a:spLocks noEditPoints="1"/>
          </p:cNvSpPr>
          <p:nvPr/>
        </p:nvSpPr>
        <p:spPr>
          <a:xfrm>
            <a:off x="7092950" y="188913"/>
            <a:ext cx="1800225" cy="13716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8450" name="标题 48844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88451" name="文本占位符 488450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</a:t>
            </a:r>
            <a:r>
              <a:rPr lang="zh-CN" altLang="en-US" sz="3600" b="1" dirty="0">
                <a:ea typeface="黑体" panose="02010609060101010101" pitchFamily="2" charset="-122"/>
              </a:rPr>
              <a:t>在世</a:t>
            </a:r>
            <a:r>
              <a:rPr lang="zh-CN" altLang="en-US" sz="3600" dirty="0"/>
              <a:t>界</a:t>
            </a:r>
            <a:r>
              <a:rPr lang="zh-CN" altLang="en-US" sz="3600" b="1" dirty="0">
                <a:ea typeface="黑体" panose="02010609060101010101" pitchFamily="2" charset="-122"/>
              </a:rPr>
              <a:t>上</a:t>
            </a:r>
            <a:r>
              <a:rPr lang="zh-CN" altLang="en-US" sz="3600" dirty="0"/>
              <a:t>，却</a:t>
            </a:r>
            <a:r>
              <a:rPr lang="zh-CN" altLang="en-US" sz="3600" dirty="0">
                <a:ea typeface="黑体" panose="02010609060101010101" pitchFamily="2" charset="-122"/>
              </a:rPr>
              <a:t>不属世</a:t>
            </a:r>
            <a:r>
              <a:rPr lang="zh-CN" altLang="en-US" sz="3600" dirty="0"/>
              <a:t>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</a:t>
            </a:r>
            <a:r>
              <a:rPr lang="zh-CN" altLang="en-US" sz="3600" b="1" dirty="0">
                <a:ea typeface="黑体" panose="02010609060101010101" pitchFamily="2" charset="-122"/>
              </a:rPr>
              <a:t>客旅</a:t>
            </a:r>
            <a:r>
              <a:rPr lang="zh-CN" altLang="en-US" sz="3600" dirty="0"/>
              <a:t>，是</a:t>
            </a:r>
            <a:r>
              <a:rPr lang="zh-CN" altLang="en-US" sz="3600" b="1" dirty="0">
                <a:ea typeface="黑体" panose="02010609060101010101" pitchFamily="2" charset="-122"/>
              </a:rPr>
              <a:t>寄居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</a:t>
            </a:r>
            <a:r>
              <a:rPr lang="zh-CN" altLang="en-US" sz="3600" dirty="0"/>
              <a:t>里呼召出来的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在世界上过圣别的生活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我们也是奉神的差遣，得着使命到世上去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在世上作盐作光，见证神，带人归神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endParaRPr lang="zh-CN" altLang="en-US" sz="1600" dirty="0"/>
          </a:p>
          <a:p>
            <a:pPr marL="990600" lvl="1" indent="-645795">
              <a:buSzTx/>
              <a:buNone/>
            </a:pP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88452" name="Ribbon1Sharp"/>
          <p:cNvSpPr>
            <a:spLocks noEditPoints="1"/>
          </p:cNvSpPr>
          <p:nvPr/>
        </p:nvSpPr>
        <p:spPr>
          <a:xfrm>
            <a:off x="7308850" y="188913"/>
            <a:ext cx="1584325" cy="12954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  <p:sp>
        <p:nvSpPr>
          <p:cNvPr id="488453" name="矩形 488452"/>
          <p:cNvSpPr/>
          <p:nvPr/>
        </p:nvSpPr>
        <p:spPr>
          <a:xfrm>
            <a:off x="539750" y="1412875"/>
            <a:ext cx="6840538" cy="12239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在世上，不属世，客旅寄居；</a:t>
            </a:r>
            <a:endParaRPr lang="zh-CN" altLang="en-US" sz="4000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6642" name="标题 49664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496643" name="文本占位符 496642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</a:t>
            </a:r>
            <a:r>
              <a:rPr lang="zh-CN" altLang="en-US" sz="3600" b="1" dirty="0">
                <a:ea typeface="黑体" panose="02010609060101010101" pitchFamily="2" charset="-122"/>
              </a:rPr>
              <a:t>在世</a:t>
            </a:r>
            <a:r>
              <a:rPr lang="zh-CN" altLang="en-US" sz="3600" dirty="0"/>
              <a:t>界</a:t>
            </a:r>
            <a:r>
              <a:rPr lang="zh-CN" altLang="en-US" sz="3600" b="1" dirty="0">
                <a:ea typeface="黑体" panose="02010609060101010101" pitchFamily="2" charset="-122"/>
              </a:rPr>
              <a:t>上</a:t>
            </a:r>
            <a:r>
              <a:rPr lang="zh-CN" altLang="en-US" sz="3600" dirty="0"/>
              <a:t>，却</a:t>
            </a:r>
            <a:r>
              <a:rPr lang="zh-CN" altLang="en-US" sz="3600" dirty="0">
                <a:ea typeface="黑体" panose="02010609060101010101" pitchFamily="2" charset="-122"/>
              </a:rPr>
              <a:t>不属世</a:t>
            </a:r>
            <a:r>
              <a:rPr lang="zh-CN" altLang="en-US" sz="3600" dirty="0"/>
              <a:t>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</a:t>
            </a:r>
            <a:r>
              <a:rPr lang="zh-CN" altLang="en-US" sz="3600" b="1" dirty="0">
                <a:ea typeface="黑体" panose="02010609060101010101" pitchFamily="2" charset="-122"/>
              </a:rPr>
              <a:t>客旅</a:t>
            </a:r>
            <a:r>
              <a:rPr lang="zh-CN" altLang="en-US" sz="3600" dirty="0"/>
              <a:t>，是</a:t>
            </a:r>
            <a:r>
              <a:rPr lang="zh-CN" altLang="en-US" sz="3600" b="1" dirty="0">
                <a:ea typeface="黑体" panose="02010609060101010101" pitchFamily="2" charset="-122"/>
              </a:rPr>
              <a:t>寄居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</a:t>
            </a:r>
            <a:r>
              <a:rPr lang="zh-CN" altLang="en-US" sz="3600" b="1" dirty="0">
                <a:ea typeface="黑体" panose="02010609060101010101" pitchFamily="2" charset="-122"/>
              </a:rPr>
              <a:t>呼召出</a:t>
            </a:r>
            <a:r>
              <a:rPr lang="zh-CN" altLang="en-US" sz="3600" dirty="0"/>
              <a:t>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</a:t>
            </a:r>
            <a:r>
              <a:rPr lang="zh-CN" altLang="en-US" sz="3600" b="1" dirty="0">
                <a:ea typeface="黑体" panose="02010609060101010101" pitchFamily="2" charset="-122"/>
              </a:rPr>
              <a:t>世界</a:t>
            </a:r>
            <a:r>
              <a:rPr lang="zh-CN" altLang="en-US" sz="3600" dirty="0"/>
              <a:t>上过</a:t>
            </a:r>
            <a:r>
              <a:rPr lang="zh-CN" altLang="en-US" sz="3600" b="1" dirty="0">
                <a:ea typeface="黑体" panose="02010609060101010101" pitchFamily="2" charset="-122"/>
              </a:rPr>
              <a:t>圣别</a:t>
            </a:r>
            <a:r>
              <a:rPr lang="zh-CN" altLang="en-US" sz="3600" dirty="0"/>
              <a:t>的生活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我们也是奉神的差遣，得着使命到世上去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在世上作盐作光，见证神，带人归神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endParaRPr lang="zh-CN" altLang="en-US" sz="1600" dirty="0"/>
          </a:p>
          <a:p>
            <a:pPr marL="990600" lvl="1" indent="-645795">
              <a:buSzTx/>
              <a:buNone/>
            </a:pP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96644" name="Ribbon1Sharp"/>
          <p:cNvSpPr>
            <a:spLocks noEditPoints="1"/>
          </p:cNvSpPr>
          <p:nvPr/>
        </p:nvSpPr>
        <p:spPr>
          <a:xfrm>
            <a:off x="7308850" y="188913"/>
            <a:ext cx="1584325" cy="12954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  <p:sp>
        <p:nvSpPr>
          <p:cNvPr id="496645" name="矩形 496644"/>
          <p:cNvSpPr/>
          <p:nvPr/>
        </p:nvSpPr>
        <p:spPr>
          <a:xfrm>
            <a:off x="539750" y="1412875"/>
            <a:ext cx="6840538" cy="12239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在世上，不属世，客旅寄居；</a:t>
            </a:r>
            <a:endParaRPr lang="zh-CN" altLang="en-US" sz="4000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0738" name="标题 50073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500739" name="文本占位符 500738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</a:t>
            </a:r>
            <a:r>
              <a:rPr lang="zh-CN" altLang="en-US" sz="3600" b="1" dirty="0">
                <a:ea typeface="黑体" panose="02010609060101010101" pitchFamily="2" charset="-122"/>
              </a:rPr>
              <a:t>在世</a:t>
            </a:r>
            <a:r>
              <a:rPr lang="zh-CN" altLang="en-US" sz="3600" dirty="0"/>
              <a:t>界</a:t>
            </a:r>
            <a:r>
              <a:rPr lang="zh-CN" altLang="en-US" sz="3600" b="1" dirty="0">
                <a:ea typeface="黑体" panose="02010609060101010101" pitchFamily="2" charset="-122"/>
              </a:rPr>
              <a:t>上</a:t>
            </a:r>
            <a:r>
              <a:rPr lang="zh-CN" altLang="en-US" sz="3600" dirty="0"/>
              <a:t>，却</a:t>
            </a:r>
            <a:r>
              <a:rPr lang="zh-CN" altLang="en-US" sz="3600" dirty="0">
                <a:ea typeface="黑体" panose="02010609060101010101" pitchFamily="2" charset="-122"/>
              </a:rPr>
              <a:t>不属世</a:t>
            </a:r>
            <a:r>
              <a:rPr lang="zh-CN" altLang="en-US" sz="3600" dirty="0"/>
              <a:t>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</a:t>
            </a:r>
            <a:r>
              <a:rPr lang="zh-CN" altLang="en-US" sz="3600" b="1" dirty="0">
                <a:ea typeface="黑体" panose="02010609060101010101" pitchFamily="2" charset="-122"/>
              </a:rPr>
              <a:t>客旅</a:t>
            </a:r>
            <a:r>
              <a:rPr lang="zh-CN" altLang="en-US" sz="3600" dirty="0"/>
              <a:t>，是</a:t>
            </a:r>
            <a:r>
              <a:rPr lang="zh-CN" altLang="en-US" sz="3600" b="1" dirty="0">
                <a:ea typeface="黑体" panose="02010609060101010101" pitchFamily="2" charset="-122"/>
              </a:rPr>
              <a:t>寄居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</a:t>
            </a:r>
            <a:r>
              <a:rPr lang="zh-CN" altLang="en-US" sz="3600" b="1" dirty="0">
                <a:ea typeface="黑体" panose="02010609060101010101" pitchFamily="2" charset="-122"/>
              </a:rPr>
              <a:t>呼召出</a:t>
            </a:r>
            <a:r>
              <a:rPr lang="zh-CN" altLang="en-US" sz="3600" dirty="0"/>
              <a:t>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 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我们也是奉神的差遣，得着使命到世上去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在世上作盐作光，见证神，带人归神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endParaRPr lang="zh-CN" altLang="en-US" sz="1600" dirty="0"/>
          </a:p>
          <a:p>
            <a:pPr marL="990600" lvl="1" indent="-645795">
              <a:buSzTx/>
              <a:buNone/>
            </a:pP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00740" name="Ribbon1Sharp"/>
          <p:cNvSpPr>
            <a:spLocks noEditPoints="1"/>
          </p:cNvSpPr>
          <p:nvPr/>
        </p:nvSpPr>
        <p:spPr>
          <a:xfrm>
            <a:off x="7308850" y="188913"/>
            <a:ext cx="1584325" cy="12954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  <p:sp>
        <p:nvSpPr>
          <p:cNvPr id="500741" name="矩形 500740"/>
          <p:cNvSpPr/>
          <p:nvPr/>
        </p:nvSpPr>
        <p:spPr>
          <a:xfrm>
            <a:off x="539750" y="1412875"/>
            <a:ext cx="6840538" cy="12239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在世上，不属世，客旅寄居；</a:t>
            </a:r>
            <a:endParaRPr lang="zh-CN" altLang="en-US" sz="4000" dirty="0">
              <a:ea typeface="隶书" pitchFamily="49" charset="-122"/>
            </a:endParaRPr>
          </a:p>
        </p:txBody>
      </p:sp>
      <p:sp>
        <p:nvSpPr>
          <p:cNvPr id="500742" name="矩形 500741"/>
          <p:cNvSpPr/>
          <p:nvPr/>
        </p:nvSpPr>
        <p:spPr>
          <a:xfrm>
            <a:off x="539750" y="2636838"/>
            <a:ext cx="6840538" cy="1223962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蒙呼召，出世界，圣别归神；</a:t>
            </a:r>
            <a:endParaRPr lang="zh-CN" altLang="en-US" sz="4000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4834" name="标题 50483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504835" name="文本占位符 504834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</a:t>
            </a:r>
            <a:r>
              <a:rPr lang="zh-CN" altLang="en-US" sz="3600" b="1" dirty="0">
                <a:ea typeface="黑体" panose="02010609060101010101" pitchFamily="2" charset="-122"/>
              </a:rPr>
              <a:t>在世</a:t>
            </a:r>
            <a:r>
              <a:rPr lang="zh-CN" altLang="en-US" sz="3600" dirty="0"/>
              <a:t>界</a:t>
            </a:r>
            <a:r>
              <a:rPr lang="zh-CN" altLang="en-US" sz="3600" b="1" dirty="0">
                <a:ea typeface="黑体" panose="02010609060101010101" pitchFamily="2" charset="-122"/>
              </a:rPr>
              <a:t>上</a:t>
            </a:r>
            <a:r>
              <a:rPr lang="zh-CN" altLang="en-US" sz="3600" dirty="0"/>
              <a:t>，却</a:t>
            </a:r>
            <a:r>
              <a:rPr lang="zh-CN" altLang="en-US" sz="3600" dirty="0">
                <a:ea typeface="黑体" panose="02010609060101010101" pitchFamily="2" charset="-122"/>
              </a:rPr>
              <a:t>不属世</a:t>
            </a:r>
            <a:r>
              <a:rPr lang="zh-CN" altLang="en-US" sz="3600" dirty="0"/>
              <a:t>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</a:t>
            </a:r>
            <a:r>
              <a:rPr lang="zh-CN" altLang="en-US" sz="3600" b="1" dirty="0">
                <a:ea typeface="黑体" panose="02010609060101010101" pitchFamily="2" charset="-122"/>
              </a:rPr>
              <a:t>客旅</a:t>
            </a:r>
            <a:r>
              <a:rPr lang="zh-CN" altLang="en-US" sz="3600" dirty="0"/>
              <a:t>，是</a:t>
            </a:r>
            <a:r>
              <a:rPr lang="zh-CN" altLang="en-US" sz="3600" b="1" dirty="0">
                <a:ea typeface="黑体" panose="02010609060101010101" pitchFamily="2" charset="-122"/>
              </a:rPr>
              <a:t>寄居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</a:t>
            </a:r>
            <a:r>
              <a:rPr lang="zh-CN" altLang="en-US" sz="3600" b="1" dirty="0">
                <a:ea typeface="黑体" panose="02010609060101010101" pitchFamily="2" charset="-122"/>
              </a:rPr>
              <a:t>呼召出</a:t>
            </a:r>
            <a:r>
              <a:rPr lang="zh-CN" altLang="en-US" sz="3600" dirty="0"/>
              <a:t>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 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我们也是奉神的差遣，</a:t>
            </a:r>
            <a:r>
              <a:rPr lang="zh-CN" altLang="en-US" sz="3600" b="1" dirty="0">
                <a:ea typeface="黑体" panose="02010609060101010101" pitchFamily="2" charset="-122"/>
              </a:rPr>
              <a:t>得</a:t>
            </a:r>
            <a:r>
              <a:rPr lang="zh-CN" altLang="en-US" sz="3600" dirty="0"/>
              <a:t>着</a:t>
            </a:r>
            <a:r>
              <a:rPr lang="zh-CN" altLang="en-US" sz="3600" b="1" dirty="0">
                <a:ea typeface="黑体" panose="02010609060101010101" pitchFamily="2" charset="-122"/>
              </a:rPr>
              <a:t>使命</a:t>
            </a:r>
            <a:r>
              <a:rPr lang="zh-CN" altLang="en-US" sz="3600" dirty="0"/>
              <a:t>到世上去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在世上</a:t>
            </a:r>
            <a:r>
              <a:rPr lang="zh-CN" altLang="en-US" sz="3600" b="1" dirty="0">
                <a:ea typeface="黑体" panose="02010609060101010101" pitchFamily="2" charset="-122"/>
              </a:rPr>
              <a:t>作盐</a:t>
            </a:r>
            <a:r>
              <a:rPr lang="zh-CN" altLang="en-US" sz="3600" dirty="0"/>
              <a:t>作</a:t>
            </a:r>
            <a:r>
              <a:rPr lang="zh-CN" altLang="en-US" sz="3600" b="1" dirty="0">
                <a:ea typeface="黑体" panose="02010609060101010101" pitchFamily="2" charset="-122"/>
              </a:rPr>
              <a:t>光</a:t>
            </a:r>
            <a:r>
              <a:rPr lang="zh-CN" altLang="en-US" sz="3600" dirty="0"/>
              <a:t>，见证神，</a:t>
            </a:r>
            <a:r>
              <a:rPr lang="zh-CN" altLang="en-US" sz="3600" b="1" dirty="0">
                <a:ea typeface="黑体" panose="02010609060101010101" pitchFamily="2" charset="-122"/>
              </a:rPr>
              <a:t>带人归神</a:t>
            </a:r>
            <a:endParaRPr lang="zh-CN" altLang="en-US" sz="3600" b="1" dirty="0">
              <a:ea typeface="黑体" panose="02010609060101010101" pitchFamily="2" charset="-122"/>
            </a:endParaRPr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endParaRPr lang="zh-CN" altLang="en-US" sz="1600" dirty="0"/>
          </a:p>
          <a:p>
            <a:pPr marL="990600" lvl="1" indent="-645795">
              <a:buSzTx/>
              <a:buNone/>
            </a:pP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04836" name="Ribbon1Sharp"/>
          <p:cNvSpPr>
            <a:spLocks noEditPoints="1"/>
          </p:cNvSpPr>
          <p:nvPr/>
        </p:nvSpPr>
        <p:spPr>
          <a:xfrm>
            <a:off x="7308850" y="188913"/>
            <a:ext cx="1584325" cy="12954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  <p:sp>
        <p:nvSpPr>
          <p:cNvPr id="504837" name="矩形 504836"/>
          <p:cNvSpPr/>
          <p:nvPr/>
        </p:nvSpPr>
        <p:spPr>
          <a:xfrm>
            <a:off x="539750" y="1412875"/>
            <a:ext cx="6840538" cy="12239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在世上，不属世，客旅寄居；</a:t>
            </a:r>
            <a:endParaRPr lang="zh-CN" altLang="en-US" sz="4000" dirty="0">
              <a:ea typeface="隶书" pitchFamily="49" charset="-122"/>
            </a:endParaRPr>
          </a:p>
        </p:txBody>
      </p:sp>
      <p:sp>
        <p:nvSpPr>
          <p:cNvPr id="504838" name="矩形 504837"/>
          <p:cNvSpPr/>
          <p:nvPr/>
        </p:nvSpPr>
        <p:spPr>
          <a:xfrm>
            <a:off x="539750" y="2636838"/>
            <a:ext cx="6840538" cy="1223962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蒙呼召，出世界，圣别归神；</a:t>
            </a:r>
            <a:endParaRPr lang="zh-CN" altLang="en-US" sz="4000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8930" name="标题 50892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508932" name="Ribbon1Sharp"/>
          <p:cNvSpPr>
            <a:spLocks noEditPoints="1"/>
          </p:cNvSpPr>
          <p:nvPr/>
        </p:nvSpPr>
        <p:spPr>
          <a:xfrm>
            <a:off x="6804025" y="5300663"/>
            <a:ext cx="1873250" cy="12954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  <p:sp>
        <p:nvSpPr>
          <p:cNvPr id="508933" name="矩形 508932"/>
          <p:cNvSpPr/>
          <p:nvPr/>
        </p:nvSpPr>
        <p:spPr>
          <a:xfrm>
            <a:off x="539750" y="1412875"/>
            <a:ext cx="6840538" cy="12239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在世上，不属世，客旅寄居；</a:t>
            </a:r>
            <a:endParaRPr lang="zh-CN" altLang="en-US" sz="4000" dirty="0">
              <a:ea typeface="隶书" pitchFamily="49" charset="-122"/>
            </a:endParaRPr>
          </a:p>
        </p:txBody>
      </p:sp>
      <p:sp>
        <p:nvSpPr>
          <p:cNvPr id="508934" name="矩形 508933"/>
          <p:cNvSpPr/>
          <p:nvPr/>
        </p:nvSpPr>
        <p:spPr>
          <a:xfrm>
            <a:off x="539750" y="2636838"/>
            <a:ext cx="6840538" cy="1223962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蒙呼召，出世界，圣别生活；</a:t>
            </a:r>
            <a:endParaRPr lang="zh-CN" altLang="en-US" sz="4000" dirty="0">
              <a:ea typeface="隶书" pitchFamily="49" charset="-122"/>
            </a:endParaRPr>
          </a:p>
        </p:txBody>
      </p:sp>
      <p:sp>
        <p:nvSpPr>
          <p:cNvPr id="508936" name="矩形 508935"/>
          <p:cNvSpPr/>
          <p:nvPr/>
        </p:nvSpPr>
        <p:spPr>
          <a:xfrm>
            <a:off x="539750" y="3860800"/>
            <a:ext cx="6840538" cy="12239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得使命，作盐光，带人归神。</a:t>
            </a:r>
            <a:endParaRPr lang="zh-CN" altLang="en-US" sz="4000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560" y="444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1928813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sz="1800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00563"/>
            <a:ext cx="9144000" cy="180975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认识</a:t>
            </a:r>
            <a:r>
              <a:rPr lang="zh-CN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世界</a:t>
            </a:r>
            <a:endParaRPr lang="zh-CN" altLang="en-US" sz="88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6444615" y="260350"/>
            <a:ext cx="2439670" cy="1110615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讲真理传福音</a:t>
            </a:r>
            <a:r>
              <a:rPr lang="en-US" altLang="zh-CN" sz="16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17</a:t>
            </a:r>
            <a:endParaRPr lang="en-US" altLang="zh-CN" sz="16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42" name="标题 52224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522243" name="文本占位符 522242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p>
            <a:pPr marL="609600" indent="-609600">
              <a:buSzTx/>
            </a:pPr>
            <a:r>
              <a:rPr lang="zh-CN" altLang="en-US" sz="3600" dirty="0"/>
              <a:t>我们在世界上，却不属世界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我们在世界上是客旅，是寄居的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我们是从世界里呼召出来的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在世界上过圣别的生活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我们也是奉神的差遣，得着使命到世上去</a:t>
            </a:r>
            <a:endParaRPr lang="zh-CN" altLang="en-US" sz="3600" dirty="0"/>
          </a:p>
          <a:p>
            <a:pPr marL="609600" indent="-609600">
              <a:buSzTx/>
            </a:pPr>
            <a:r>
              <a:rPr lang="zh-CN" altLang="en-US" sz="3600" dirty="0"/>
              <a:t>在世上作盐作光，见证神，带人归神</a:t>
            </a:r>
            <a:endParaRPr lang="zh-CN" altLang="en-US" sz="3600" dirty="0"/>
          </a:p>
          <a:p>
            <a:pPr marL="609600" indent="-609600">
              <a:buSzTx/>
            </a:pPr>
            <a:endParaRPr lang="zh-CN" altLang="en-US" sz="3600" dirty="0"/>
          </a:p>
          <a:p>
            <a:pPr marL="609600" indent="-609600">
              <a:buSzTx/>
              <a:buNone/>
            </a:pPr>
            <a:endParaRPr lang="zh-CN" altLang="en-US" sz="1600" dirty="0"/>
          </a:p>
          <a:p>
            <a:pPr marL="990600" lvl="1" indent="-645795">
              <a:buSzTx/>
              <a:buNone/>
            </a:pP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22244" name="Ribbon1Sharp"/>
          <p:cNvSpPr>
            <a:spLocks noEditPoints="1"/>
          </p:cNvSpPr>
          <p:nvPr/>
        </p:nvSpPr>
        <p:spPr>
          <a:xfrm>
            <a:off x="7092950" y="188913"/>
            <a:ext cx="1800225" cy="13716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12994" name="组合 212993"/>
          <p:cNvGrpSpPr>
            <a:grpSpLocks noChangeAspect="1"/>
          </p:cNvGrpSpPr>
          <p:nvPr/>
        </p:nvGrpSpPr>
        <p:grpSpPr>
          <a:xfrm>
            <a:off x="179388" y="1052513"/>
            <a:ext cx="10656887" cy="4849812"/>
            <a:chOff x="249" y="663"/>
            <a:chExt cx="6700" cy="3055"/>
          </a:xfrm>
        </p:grpSpPr>
        <p:sp>
          <p:nvSpPr>
            <p:cNvPr id="212995" name="矩形 212994"/>
            <p:cNvSpPr>
              <a:spLocks noChangeAspect="1" noTextEdit="1"/>
            </p:cNvSpPr>
            <p:nvPr/>
          </p:nvSpPr>
          <p:spPr>
            <a:xfrm>
              <a:off x="249" y="663"/>
              <a:ext cx="6700" cy="305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cxnSp>
          <p:nvCxnSpPr>
            <p:cNvPr id="212997" name="_s212997"/>
            <p:cNvCxnSpPr>
              <a:stCxn id="213001" idx="1"/>
              <a:endCxn id="212999" idx="2"/>
            </p:cNvCxnSpPr>
            <p:nvPr/>
          </p:nvCxnSpPr>
          <p:spPr>
            <a:xfrm rot="10800000">
              <a:off x="703" y="1132"/>
              <a:ext cx="228" cy="1490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12998" name="_s212998"/>
            <p:cNvCxnSpPr/>
            <p:nvPr/>
          </p:nvCxnSpPr>
          <p:spPr>
            <a:xfrm rot="10800000">
              <a:off x="703" y="1118"/>
              <a:ext cx="228" cy="629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12999" name="_s212999"/>
            <p:cNvSpPr/>
            <p:nvPr/>
          </p:nvSpPr>
          <p:spPr>
            <a:xfrm>
              <a:off x="249" y="663"/>
              <a:ext cx="907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 当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13000" name="_s213000"/>
            <p:cNvSpPr/>
            <p:nvPr/>
          </p:nvSpPr>
          <p:spPr>
            <a:xfrm>
              <a:off x="931" y="1525"/>
              <a:ext cx="540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该隐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13001" name="_s213001"/>
            <p:cNvSpPr/>
            <p:nvPr/>
          </p:nvSpPr>
          <p:spPr>
            <a:xfrm>
              <a:off x="931" y="2387"/>
              <a:ext cx="542" cy="46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亚伯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13003" name="_s1028"/>
            <p:cNvCxnSpPr/>
            <p:nvPr/>
          </p:nvCxnSpPr>
          <p:spPr>
            <a:xfrm rot="10800000">
              <a:off x="1466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13004" name="_s1036"/>
            <p:cNvSpPr/>
            <p:nvPr/>
          </p:nvSpPr>
          <p:spPr>
            <a:xfrm>
              <a:off x="1655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以诺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13005" name="_s1028"/>
            <p:cNvCxnSpPr/>
            <p:nvPr/>
          </p:nvCxnSpPr>
          <p:spPr>
            <a:xfrm rot="10800000">
              <a:off x="2192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13006" name="_s1036"/>
            <p:cNvSpPr/>
            <p:nvPr/>
          </p:nvSpPr>
          <p:spPr>
            <a:xfrm>
              <a:off x="2381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以拿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13015" name="_s1028"/>
            <p:cNvCxnSpPr/>
            <p:nvPr/>
          </p:nvCxnSpPr>
          <p:spPr>
            <a:xfrm rot="10800000">
              <a:off x="2918" y="1761"/>
              <a:ext cx="189" cy="1"/>
            </a:xfrm>
            <a:prstGeom prst="straightConnector1">
              <a:avLst/>
            </a:prstGeom>
            <a:ln w="28575" cap="rnd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cxnSp>
        <p:sp>
          <p:nvSpPr>
            <p:cNvPr id="213016" name="_s1036"/>
            <p:cNvSpPr/>
            <p:nvPr/>
          </p:nvSpPr>
          <p:spPr>
            <a:xfrm>
              <a:off x="3107" y="1525"/>
              <a:ext cx="540" cy="4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</a:rPr>
                <a:t>拉麦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213017" name="_s1028"/>
            <p:cNvCxnSpPr/>
            <p:nvPr/>
          </p:nvCxnSpPr>
          <p:spPr>
            <a:xfrm rot="10800000">
              <a:off x="3644" y="1761"/>
              <a:ext cx="189" cy="1"/>
            </a:xfrm>
            <a:prstGeom prst="straightConnector1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13018" name="_s1036"/>
            <p:cNvSpPr/>
            <p:nvPr/>
          </p:nvSpPr>
          <p:spPr>
            <a:xfrm>
              <a:off x="3832" y="1616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000" dirty="0">
                  <a:ea typeface="黑体" panose="02010609060101010101" pitchFamily="2" charset="-122"/>
                </a:rPr>
                <a:t>土八该隐</a:t>
              </a:r>
              <a:endParaRPr lang="zh-CN" altLang="en-US" sz="2000" dirty="0">
                <a:ea typeface="黑体" panose="02010609060101010101" pitchFamily="2" charset="-122"/>
              </a:endParaRPr>
            </a:p>
          </p:txBody>
        </p:sp>
        <p:cxnSp>
          <p:nvCxnSpPr>
            <p:cNvPr id="213019" name="肘形连接符 213018"/>
            <p:cNvCxnSpPr>
              <a:stCxn id="213020" idx="1"/>
            </p:cNvCxnSpPr>
            <p:nvPr/>
          </p:nvCxnSpPr>
          <p:spPr>
            <a:xfrm rot="-10800000" flipV="1">
              <a:off x="3742" y="1366"/>
              <a:ext cx="90" cy="386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13020" name="圆角矩形 213019"/>
            <p:cNvSpPr/>
            <p:nvPr/>
          </p:nvSpPr>
          <p:spPr>
            <a:xfrm>
              <a:off x="3832" y="1207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800" dirty="0">
                  <a:ea typeface="黑体" panose="02010609060101010101" pitchFamily="2" charset="-122"/>
                </a:rPr>
                <a:t>犹八</a:t>
              </a:r>
              <a:endParaRPr lang="zh-CN" altLang="en-US" sz="2800" dirty="0">
                <a:ea typeface="黑体" panose="02010609060101010101" pitchFamily="2" charset="-122"/>
              </a:endParaRPr>
            </a:p>
          </p:txBody>
        </p:sp>
        <p:cxnSp>
          <p:nvCxnSpPr>
            <p:cNvPr id="213021" name="肘形连接符 213020"/>
            <p:cNvCxnSpPr>
              <a:stCxn id="213022" idx="1"/>
            </p:cNvCxnSpPr>
            <p:nvPr/>
          </p:nvCxnSpPr>
          <p:spPr>
            <a:xfrm rot="-10800000" flipV="1">
              <a:off x="3742" y="958"/>
              <a:ext cx="90" cy="794"/>
            </a:xfrm>
            <a:prstGeom prst="bentConnector2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13022" name="圆角矩形 213021"/>
            <p:cNvSpPr/>
            <p:nvPr/>
          </p:nvSpPr>
          <p:spPr>
            <a:xfrm>
              <a:off x="3832" y="799"/>
              <a:ext cx="681" cy="317"/>
            </a:xfrm>
            <a:prstGeom prst="roundRect">
              <a:avLst>
                <a:gd name="adj" fmla="val 16773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 eaLnBrk="1" hangingPunct="1"/>
              <a:r>
                <a:rPr lang="zh-CN" altLang="en-US" sz="2800" dirty="0">
                  <a:ea typeface="黑体" panose="02010609060101010101" pitchFamily="2" charset="-122"/>
                </a:rPr>
                <a:t>雅八</a:t>
              </a:r>
              <a:endParaRPr lang="zh-CN" altLang="en-US" sz="2800" dirty="0">
                <a:ea typeface="黑体" panose="02010609060101010101" pitchFamily="2" charset="-122"/>
              </a:endParaRPr>
            </a:p>
          </p:txBody>
        </p:sp>
      </p:grpSp>
      <p:sp>
        <p:nvSpPr>
          <p:cNvPr id="213023" name="标题 213022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9312"/>
          </a:xfrm>
        </p:spPr>
        <p:txBody>
          <a:bodyPr/>
          <a:p>
            <a:r>
              <a:rPr lang="zh-CN" altLang="en-US" sz="4000" dirty="0"/>
              <a:t>人类的两条线</a:t>
            </a:r>
            <a:endParaRPr lang="zh-CN" altLang="en-US" sz="4000" dirty="0"/>
          </a:p>
        </p:txBody>
      </p:sp>
      <p:sp>
        <p:nvSpPr>
          <p:cNvPr id="213024" name="直接连接符 213023"/>
          <p:cNvSpPr/>
          <p:nvPr/>
        </p:nvSpPr>
        <p:spPr>
          <a:xfrm>
            <a:off x="539750" y="3500438"/>
            <a:ext cx="8135938" cy="0"/>
          </a:xfrm>
          <a:prstGeom prst="line">
            <a:avLst/>
          </a:prstGeom>
          <a:ln w="50800" cap="flat" cmpd="sng">
            <a:solidFill>
              <a:srgbClr val="99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3025" name="文本框 213024"/>
          <p:cNvSpPr txBox="1"/>
          <p:nvPr/>
        </p:nvSpPr>
        <p:spPr>
          <a:xfrm>
            <a:off x="2771775" y="1268413"/>
            <a:ext cx="20161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知识树的线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13026" name="文本框 213025"/>
          <p:cNvSpPr txBox="1"/>
          <p:nvPr/>
        </p:nvSpPr>
        <p:spPr>
          <a:xfrm>
            <a:off x="7019925" y="1412875"/>
            <a:ext cx="720725" cy="1555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9600" dirty="0"/>
              <a:t>｝</a:t>
            </a:r>
            <a:endParaRPr lang="zh-CN" altLang="en-US" sz="9600" dirty="0"/>
          </a:p>
        </p:txBody>
      </p:sp>
      <p:sp>
        <p:nvSpPr>
          <p:cNvPr id="213027" name="文本框 213026"/>
          <p:cNvSpPr txBox="1"/>
          <p:nvPr/>
        </p:nvSpPr>
        <p:spPr>
          <a:xfrm>
            <a:off x="3348038" y="5516563"/>
            <a:ext cx="53276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zh-CN" altLang="en-US" sz="2800" dirty="0">
                <a:ea typeface="黑体" panose="02010609060101010101" pitchFamily="2" charset="-122"/>
              </a:rPr>
              <a:t>一条是生命树的线</a:t>
            </a:r>
            <a:endParaRPr lang="zh-CN" altLang="en-US" sz="2800" dirty="0">
              <a:ea typeface="黑体" panose="02010609060101010101" pitchFamily="2" charset="-122"/>
            </a:endParaRPr>
          </a:p>
        </p:txBody>
      </p:sp>
      <p:sp>
        <p:nvSpPr>
          <p:cNvPr id="213028" name="圆角矩形 213027"/>
          <p:cNvSpPr/>
          <p:nvPr/>
        </p:nvSpPr>
        <p:spPr>
          <a:xfrm>
            <a:off x="7885113" y="765175"/>
            <a:ext cx="858837" cy="23764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0" tIns="0" rIns="0" bIns="0" anchor="ctr" anchorCtr="0"/>
          <a:p>
            <a:pPr algn="ctr" eaLnBrk="1" hangingPunct="1"/>
            <a:r>
              <a:rPr lang="zh-CN" altLang="en-US" sz="2400" dirty="0">
                <a:ea typeface="黑体" panose="02010609060101010101" pitchFamily="2" charset="-122"/>
              </a:rPr>
              <a:t>大</a:t>
            </a:r>
            <a:endParaRPr lang="zh-CN" altLang="en-US" sz="2400" dirty="0">
              <a:ea typeface="黑体" panose="02010609060101010101" pitchFamily="2" charset="-122"/>
            </a:endParaRPr>
          </a:p>
          <a:p>
            <a:pPr algn="ctr" eaLnBrk="1" hangingPunct="1"/>
            <a:r>
              <a:rPr lang="zh-CN" altLang="en-US" sz="2400" dirty="0">
                <a:ea typeface="黑体" panose="02010609060101010101" pitchFamily="2" charset="-122"/>
              </a:rPr>
              <a:t>城</a:t>
            </a:r>
            <a:endParaRPr lang="zh-CN" altLang="en-US" sz="2400" dirty="0">
              <a:ea typeface="黑体" panose="02010609060101010101" pitchFamily="2" charset="-122"/>
            </a:endParaRPr>
          </a:p>
          <a:p>
            <a:pPr algn="ctr" eaLnBrk="1" hangingPunct="1"/>
            <a:r>
              <a:rPr lang="zh-CN" altLang="en-US" sz="2400" dirty="0">
                <a:ea typeface="黑体" panose="02010609060101010101" pitchFamily="2" charset="-122"/>
              </a:rPr>
              <a:t>巴</a:t>
            </a:r>
            <a:endParaRPr lang="zh-CN" altLang="en-US" sz="2400" dirty="0">
              <a:ea typeface="黑体" panose="02010609060101010101" pitchFamily="2" charset="-122"/>
            </a:endParaRPr>
          </a:p>
          <a:p>
            <a:pPr algn="ctr" eaLnBrk="1" hangingPunct="1"/>
            <a:r>
              <a:rPr lang="zh-CN" altLang="en-US" sz="2400" dirty="0">
                <a:ea typeface="黑体" panose="02010609060101010101" pitchFamily="2" charset="-122"/>
              </a:rPr>
              <a:t>比</a:t>
            </a:r>
            <a:endParaRPr lang="zh-CN" altLang="en-US" sz="2400" dirty="0">
              <a:ea typeface="黑体" panose="02010609060101010101" pitchFamily="2" charset="-122"/>
            </a:endParaRPr>
          </a:p>
          <a:p>
            <a:pPr algn="ctr" eaLnBrk="1" hangingPunct="1"/>
            <a:r>
              <a:rPr lang="zh-CN" altLang="en-US" sz="2400" dirty="0">
                <a:ea typeface="黑体" panose="02010609060101010101" pitchFamily="2" charset="-122"/>
              </a:rPr>
              <a:t>伦</a:t>
            </a:r>
            <a:endParaRPr lang="zh-CN" altLang="en-US" sz="2400" dirty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028" grpId="0" animBg="1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5074" name="标题 51507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 dirty="0">
                <a:ea typeface="隶书" pitchFamily="49" charset="-122"/>
              </a:rPr>
              <a:t>什么叫做“世界”？</a:t>
            </a:r>
            <a:endParaRPr lang="zh-CN" altLang="en-US" sz="4400" dirty="0">
              <a:ea typeface="隶书" pitchFamily="49" charset="-122"/>
            </a:endParaRPr>
          </a:p>
        </p:txBody>
      </p:sp>
      <p:graphicFrame>
        <p:nvGraphicFramePr>
          <p:cNvPr id="515075" name="内容占位符 515074"/>
          <p:cNvGraphicFramePr/>
          <p:nvPr>
            <p:ph idx="1"/>
          </p:nvPr>
        </p:nvGraphicFramePr>
        <p:xfrm>
          <a:off x="468313" y="1196975"/>
          <a:ext cx="8229600" cy="3957638"/>
        </p:xfrm>
        <a:graphic>
          <a:graphicData uri="http://schemas.openxmlformats.org/drawingml/2006/table">
            <a:tbl>
              <a:tblPr/>
              <a:tblGrid>
                <a:gridCol w="2386013"/>
                <a:gridCol w="5843587"/>
              </a:tblGrid>
              <a:tr h="6715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世界的定义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一个属撒但的邪恶系统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世界的目的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反对神，霸占人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撒但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世界上的事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肉体的情欲，眼目的情欲，今生的骄傲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0652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世界的各面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3200" dirty="0">
                          <a:ea typeface="隶书" pitchFamily="49" charset="-122"/>
                        </a:rPr>
                        <a:t>罪恶的世界，物质的世界，宗教的世界</a:t>
                      </a:r>
                      <a:endParaRPr lang="zh-CN" altLang="en-US" sz="3200" dirty="0">
                        <a:ea typeface="隶书" pitchFamily="49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15095" name="Ribbon1Sharp"/>
          <p:cNvSpPr>
            <a:spLocks noEditPoints="1"/>
          </p:cNvSpPr>
          <p:nvPr/>
        </p:nvSpPr>
        <p:spPr>
          <a:xfrm>
            <a:off x="250825" y="5229225"/>
            <a:ext cx="1800225" cy="13716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8146" name="标题 51814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 dirty="0">
                <a:ea typeface="隶书" pitchFamily="49" charset="-122"/>
              </a:rPr>
              <a:t>我们和世界的关系</a:t>
            </a:r>
            <a:r>
              <a:rPr lang="zh-CN" altLang="en-US" sz="4400" dirty="0">
                <a:ea typeface="隶书" pitchFamily="49" charset="-122"/>
              </a:rPr>
              <a:t> </a:t>
            </a:r>
            <a:endParaRPr lang="zh-CN" altLang="en-US" sz="4400" dirty="0">
              <a:ea typeface="隶书" pitchFamily="49" charset="-122"/>
            </a:endParaRPr>
          </a:p>
        </p:txBody>
      </p:sp>
      <p:sp>
        <p:nvSpPr>
          <p:cNvPr id="518147" name="Ribbon1Sharp"/>
          <p:cNvSpPr>
            <a:spLocks noEditPoints="1"/>
          </p:cNvSpPr>
          <p:nvPr/>
        </p:nvSpPr>
        <p:spPr>
          <a:xfrm>
            <a:off x="6804025" y="5300663"/>
            <a:ext cx="1873250" cy="1295400"/>
          </a:xfrm>
          <a:custGeom>
            <a:avLst/>
            <a:gdLst>
              <a:gd name="A1" fmla="val 3790"/>
              <a:gd name="A2" fmla="val 1475"/>
              <a:gd name="G0" fmla="+- 0 0 0"/>
              <a:gd name="G1" fmla="+- A1 0 0"/>
              <a:gd name="G2" fmla="+- A1 2700 0"/>
              <a:gd name="G3" fmla="+- 21600 0 G2"/>
              <a:gd name="G4" fmla="+- 21600 0 G1"/>
              <a:gd name="G5" fmla="+- A2 0 0"/>
              <a:gd name="G6" fmla="+- 10800 0 A2"/>
              <a:gd name="G7" fmla="*/ A2 2 1"/>
              <a:gd name="G8" fmla="+- 21600 0 G7"/>
              <a:gd name="G9" fmla="+- 10800 A2 0"/>
              <a:gd name="G10" fmla="+- 21600 0 A2"/>
            </a:gdLst>
            <a:ahLst/>
            <a:cxnLst>
              <a:cxn ang="17694720">
                <a:pos x="10800" y="G5"/>
              </a:cxn>
              <a:cxn ang="11796480">
                <a:pos x="2700" y="G6"/>
              </a:cxn>
              <a:cxn ang="5898240">
                <a:pos x="10800" y="G10"/>
              </a:cxn>
              <a:cxn ang="0">
                <a:pos x="18900" y="G9"/>
              </a:cxn>
            </a:cxnLst>
            <a:rect l="G2" t="G5" r="G3" b="G10"/>
            <a:pathLst>
              <a:path w="21600" h="21600">
                <a:moveTo>
                  <a:pt x="0" y="0"/>
                </a:moveTo>
                <a:lnTo>
                  <a:pt x="2700" y="9325"/>
                </a:lnTo>
                <a:lnTo>
                  <a:pt x="0" y="18650"/>
                </a:lnTo>
                <a:lnTo>
                  <a:pt x="3790" y="18650"/>
                </a:lnTo>
                <a:lnTo>
                  <a:pt x="3790" y="20125"/>
                </a:lnTo>
                <a:lnTo>
                  <a:pt x="15110" y="20125"/>
                </a:lnTo>
                <a:lnTo>
                  <a:pt x="15110" y="21600"/>
                </a:lnTo>
                <a:lnTo>
                  <a:pt x="21600" y="21600"/>
                </a:lnTo>
                <a:lnTo>
                  <a:pt x="18900" y="12275"/>
                </a:lnTo>
                <a:lnTo>
                  <a:pt x="21600" y="2950"/>
                </a:lnTo>
                <a:lnTo>
                  <a:pt x="17810" y="2950"/>
                </a:lnTo>
                <a:lnTo>
                  <a:pt x="17810" y="1475"/>
                </a:lnTo>
                <a:lnTo>
                  <a:pt x="6490" y="1475"/>
                </a:lnTo>
                <a:lnTo>
                  <a:pt x="6490" y="0"/>
                </a:lnTo>
                <a:close/>
              </a:path>
              <a:path w="21600" h="21600" fill="none">
                <a:moveTo>
                  <a:pt x="G2" y="G5"/>
                </a:moveTo>
                <a:lnTo>
                  <a:pt x="3790" y="1475"/>
                </a:lnTo>
                <a:lnTo>
                  <a:pt x="3790" y="18650"/>
                </a:lnTo>
              </a:path>
              <a:path w="21600" h="21600" fill="none">
                <a:moveTo>
                  <a:pt x="G2" y="0"/>
                </a:moveTo>
                <a:lnTo>
                  <a:pt x="3790" y="1475"/>
                </a:lnTo>
              </a:path>
              <a:path w="21600" h="21600" fill="none">
                <a:moveTo>
                  <a:pt x="G4" y="G7"/>
                </a:moveTo>
                <a:lnTo>
                  <a:pt x="15110" y="2950"/>
                </a:lnTo>
                <a:lnTo>
                  <a:pt x="15110" y="20125"/>
                </a:lnTo>
              </a:path>
              <a:path w="21600" h="21600" fill="none">
                <a:moveTo>
                  <a:pt x="G4" y="G5"/>
                </a:moveTo>
                <a:lnTo>
                  <a:pt x="15110" y="2950"/>
                </a:lnTo>
              </a:path>
            </a:pathLst>
          </a:custGeom>
          <a:solidFill>
            <a:srgbClr val="FFBE7D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p>
            <a:r>
              <a:rPr lang="zh-CN" altLang="en-US" sz="3600" b="1" dirty="0">
                <a:ea typeface="隶书" pitchFamily="49" charset="-122"/>
              </a:rPr>
              <a:t>总结</a:t>
            </a:r>
            <a:endParaRPr lang="zh-CN" altLang="en-US" sz="3600" b="1" dirty="0">
              <a:ea typeface="隶书" pitchFamily="49" charset="-122"/>
            </a:endParaRPr>
          </a:p>
        </p:txBody>
      </p:sp>
      <p:sp>
        <p:nvSpPr>
          <p:cNvPr id="518148" name="矩形 518147"/>
          <p:cNvSpPr/>
          <p:nvPr/>
        </p:nvSpPr>
        <p:spPr>
          <a:xfrm>
            <a:off x="539750" y="1412875"/>
            <a:ext cx="6840538" cy="12239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在世上，不属世，客旅寄居；</a:t>
            </a:r>
            <a:endParaRPr lang="zh-CN" altLang="en-US" sz="4000" dirty="0">
              <a:ea typeface="隶书" pitchFamily="49" charset="-122"/>
            </a:endParaRPr>
          </a:p>
        </p:txBody>
      </p:sp>
      <p:sp>
        <p:nvSpPr>
          <p:cNvPr id="518149" name="矩形 518148"/>
          <p:cNvSpPr/>
          <p:nvPr/>
        </p:nvSpPr>
        <p:spPr>
          <a:xfrm>
            <a:off x="539750" y="2636838"/>
            <a:ext cx="6840538" cy="1223962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蒙呼召，出世界，圣别生活；</a:t>
            </a:r>
            <a:endParaRPr lang="zh-CN" altLang="en-US" sz="4000" dirty="0">
              <a:ea typeface="隶书" pitchFamily="49" charset="-122"/>
            </a:endParaRPr>
          </a:p>
        </p:txBody>
      </p:sp>
      <p:sp>
        <p:nvSpPr>
          <p:cNvPr id="518150" name="矩形 518149"/>
          <p:cNvSpPr/>
          <p:nvPr/>
        </p:nvSpPr>
        <p:spPr>
          <a:xfrm>
            <a:off x="539750" y="3860800"/>
            <a:ext cx="6840538" cy="12239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4000" dirty="0">
                <a:ea typeface="隶书" pitchFamily="49" charset="-122"/>
              </a:rPr>
              <a:t>得使命，作盐光，带人归神。</a:t>
            </a:r>
            <a:endParaRPr lang="zh-CN" altLang="en-US" sz="4000" dirty="0">
              <a:ea typeface="隶书" pitchFamily="49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560" y="444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1928813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sz="1800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00563"/>
            <a:ext cx="9144000" cy="180975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认识</a:t>
            </a:r>
            <a:r>
              <a:rPr lang="zh-CN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世界</a:t>
            </a:r>
            <a:endParaRPr lang="zh-CN" altLang="en-US" sz="88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6444615" y="260350"/>
            <a:ext cx="2439670" cy="1110615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讲真理传福音</a:t>
            </a:r>
            <a:r>
              <a:rPr lang="en-US" altLang="zh-CN" sz="16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17</a:t>
            </a:r>
            <a:endParaRPr lang="en-US" altLang="zh-CN" sz="16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5010" name="标题 55500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附录一：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“世界”和“世代”的意义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55011" name="文本占位符 555010"/>
          <p:cNvSpPr>
            <a:spLocks noGrp="1"/>
          </p:cNvSpPr>
          <p:nvPr>
            <p:ph type="body" idx="1"/>
          </p:nvPr>
        </p:nvSpPr>
        <p:spPr>
          <a:xfrm>
            <a:off x="457200" y="1700213"/>
            <a:ext cx="8229600" cy="4430712"/>
          </a:xfrm>
        </p:spPr>
        <p:txBody>
          <a:bodyPr/>
          <a:p>
            <a:pPr algn="just">
              <a:lnSpc>
                <a:spcPct val="90000"/>
              </a:lnSpc>
              <a:buSzPct val="90000"/>
              <a:buFont typeface="Wingdings" panose="05000000000000000000" pitchFamily="2" charset="2"/>
              <a:buChar char="u"/>
            </a:pPr>
            <a:r>
              <a:rPr lang="zh-CN" altLang="en-US" sz="2400" dirty="0"/>
              <a:t>世界（</a:t>
            </a:r>
            <a:r>
              <a:rPr lang="en-US" altLang="zh-CN" sz="2400" dirty="0" err="1"/>
              <a:t>Kosmos</a:t>
            </a:r>
            <a:r>
              <a:rPr lang="zh-CN" altLang="en-US" sz="2400" dirty="0"/>
              <a:t>）和世代（</a:t>
            </a:r>
            <a:r>
              <a:rPr lang="en-US" altLang="zh-CN" sz="2400" dirty="0" err="1"/>
              <a:t>Aion</a:t>
            </a:r>
            <a:r>
              <a:rPr lang="zh-CN" altLang="en-US" sz="2400" dirty="0"/>
              <a:t>）原文的意思有分别。</a:t>
            </a:r>
            <a:r>
              <a:rPr lang="en-US" altLang="zh-CN" sz="2400" dirty="0" err="1"/>
              <a:t>Kosmos</a:t>
            </a:r>
            <a:r>
              <a:rPr lang="zh-CN" altLang="en-US" sz="2400" dirty="0"/>
              <a:t>是指整个的世界，</a:t>
            </a:r>
            <a:r>
              <a:rPr lang="en-US" altLang="zh-CN" sz="2400" dirty="0" err="1"/>
              <a:t>Aion</a:t>
            </a:r>
            <a:r>
              <a:rPr lang="zh-CN" altLang="en-US" sz="2400" dirty="0"/>
              <a:t>是指整个世界的一部分，就是世代，或时代。整个的世界，从已往一直到将来，是一个整体的大</a:t>
            </a:r>
            <a:r>
              <a:rPr lang="en-US" altLang="zh-CN" sz="2400" dirty="0" err="1"/>
              <a:t>Kosmos</a:t>
            </a:r>
            <a:r>
              <a:rPr lang="zh-CN" altLang="en-US" sz="2400" dirty="0"/>
              <a:t>，里面分作好多个世代，每一个世代都是一个</a:t>
            </a:r>
            <a:r>
              <a:rPr lang="en-US" altLang="zh-CN" sz="2400" dirty="0" err="1"/>
              <a:t>Aion</a:t>
            </a:r>
            <a:r>
              <a:rPr lang="zh-CN" altLang="en-US" sz="2400" dirty="0"/>
              <a:t>。所以以弗所二</a:t>
            </a:r>
            <a:r>
              <a:rPr lang="en-US" altLang="zh-CN" sz="2400"/>
              <a:t>2</a:t>
            </a:r>
            <a:r>
              <a:rPr lang="zh-CN" altLang="en-US" sz="2400" dirty="0"/>
              <a:t>说到“这世界（</a:t>
            </a:r>
            <a:r>
              <a:rPr lang="en-US" altLang="zh-CN" sz="2400" dirty="0" err="1"/>
              <a:t>Kosmos</a:t>
            </a:r>
            <a:r>
              <a:rPr lang="zh-CN" altLang="en-US" sz="2400" dirty="0"/>
              <a:t>）的世代（</a:t>
            </a:r>
            <a:r>
              <a:rPr lang="en-US" altLang="zh-CN" sz="2400" dirty="0" err="1"/>
              <a:t>Aion</a:t>
            </a:r>
            <a:r>
              <a:rPr lang="zh-CN" altLang="en-US" sz="2400" dirty="0"/>
              <a:t>）”地上每一个时代的人，所碰到的那一部分世界，都是一个世代。所以世代就是我们眼前的现实世界。</a:t>
            </a:r>
            <a:endParaRPr lang="zh-CN" altLang="en-US" sz="2400" dirty="0"/>
          </a:p>
          <a:p>
            <a:pPr algn="just">
              <a:lnSpc>
                <a:spcPct val="90000"/>
              </a:lnSpc>
              <a:buSzPct val="90000"/>
              <a:buFont typeface="Wingdings" panose="05000000000000000000" pitchFamily="2" charset="2"/>
              <a:buChar char="u"/>
            </a:pPr>
            <a:r>
              <a:rPr lang="zh-CN" altLang="en-US" sz="2400" dirty="0"/>
              <a:t>世代的原文</a:t>
            </a:r>
            <a:r>
              <a:rPr lang="en-US" altLang="zh-CN" sz="2400" dirty="0" err="1"/>
              <a:t>Aion</a:t>
            </a:r>
            <a:r>
              <a:rPr lang="zh-CN" altLang="en-US" sz="2400" dirty="0"/>
              <a:t>，也等于英文“摩登”或“时髦”（</a:t>
            </a:r>
            <a:r>
              <a:rPr lang="en-US" altLang="zh-CN" sz="2400" dirty="0" err="1"/>
              <a:t>Mordern</a:t>
            </a:r>
            <a:r>
              <a:rPr lang="zh-CN" altLang="en-US" sz="2400" dirty="0"/>
              <a:t>）的意思。所以在以弗所二</a:t>
            </a:r>
            <a:r>
              <a:rPr lang="en-US" altLang="zh-CN" sz="2400"/>
              <a:t>2</a:t>
            </a:r>
            <a:r>
              <a:rPr lang="zh-CN" altLang="en-US" sz="2400" dirty="0"/>
              <a:t>，中文把这字翻作“风俗”。每一个世代，在当时都是一种摩登，一种时髦，一种风俗。这些时髦、摩登、风俗，都是世代，都是人所碰到的现实世界，所以都是撒但所用以统制人、霸占人的。</a:t>
            </a:r>
            <a:endParaRPr lang="zh-CN" altLang="en-US" sz="2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9106" name="标题 55910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附录二：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世界的演变过程</a:t>
            </a:r>
            <a:endParaRPr lang="zh-CN" altLang="en-US" sz="4000" dirty="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59107" name="文本占位符 559106"/>
          <p:cNvSpPr>
            <a:spLocks noGrp="1"/>
          </p:cNvSpPr>
          <p:nvPr>
            <p:ph type="body" idx="1"/>
          </p:nvPr>
        </p:nvSpPr>
        <p:spPr>
          <a:xfrm>
            <a:off x="457200" y="1700213"/>
            <a:ext cx="8229600" cy="4430712"/>
          </a:xfrm>
        </p:spPr>
        <p:txBody>
          <a:bodyPr/>
          <a:p>
            <a:pPr marL="400050" indent="-40005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rabicPeriod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第一个世界，是开始于该隐所造的以诺城，结束于洪水的审判（创五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八）；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rabicPeriod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第二个世界，是开始于洪水以后的巴别城，并发展成三条线：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5805" lvl="1" indent="-38100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lphaLcParenR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巴比伦城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——</a:t>
            </a: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代表宗教的世界；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5805" lvl="1" indent="-38100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lphaLcParenR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埃及的城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——</a:t>
            </a: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代表物质的世界；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5805" lvl="1" indent="-38100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lphaLcParenR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所多玛城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——</a:t>
            </a: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代表罪恶的世界。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rabicPeriod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第二个世界的三方面，要一直并行着演变下去，最后就成为启示录十七、十八章的大巴比伦城，带来主降临的审判，而被主用烈火焚烧。大巴比伦城的结束也就是世界最终的结局。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8738" name="标题 62873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附录二：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世界的演变过程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628739" name="文本占位符 628738"/>
          <p:cNvSpPr>
            <a:spLocks noGrp="1"/>
          </p:cNvSpPr>
          <p:nvPr>
            <p:ph type="body" idx="1"/>
          </p:nvPr>
        </p:nvSpPr>
        <p:spPr>
          <a:xfrm>
            <a:off x="457200" y="1700213"/>
            <a:ext cx="8229600" cy="4430712"/>
          </a:xfrm>
        </p:spPr>
        <p:txBody>
          <a:bodyPr/>
          <a:p>
            <a:pPr marL="400050" indent="-40005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rabicPeriod" startAt="4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圣经对人类历史的记载，乃是分作两大段落：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5805" lvl="1" indent="-38100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lphaLcParenR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第一大段落，是从创世记一章至十一章上半，也就是从人类被造，直到第一个世界被洪水淹灭。这一段乃是以亚当</a:t>
            </a:r>
            <a:r>
              <a:rPr lang="zh-CN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受造的族类</a:t>
            </a: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为对象。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5805" lvl="1" indent="-38100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lphaLcParenR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第二大段落，是从创世记十一章下半，到启示录末了，也就是从亚伯拉罕蒙召，直到第二个世界被烈火焚烧。这一段，乃是以亚伯拉罕</a:t>
            </a:r>
            <a:r>
              <a:rPr lang="zh-CN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蒙召的族类</a:t>
            </a: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为对象。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rabicPeriod" startAt="4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在这两大段落中，撒但工作的特点，就是用这两个世界来霸占人。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rabicPeriod" startAt="4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因此也就带进神的两个审判。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5805" lvl="1" indent="-38100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lphaLcParenR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第一个审判，是用水，结束了第一个世界；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5805" lvl="1" indent="-381000" algn="just">
              <a:lnSpc>
                <a:spcPct val="90000"/>
              </a:lnSpc>
              <a:buSzPct val="90000"/>
              <a:buFont typeface="Wingdings" panose="05000000000000000000" pitchFamily="2" charset="2"/>
              <a:buAutoNum type="alphaLcParenR"/>
            </a:pP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第二个审判，是用火，结束了第二个世界。</a:t>
            </a:r>
            <a:endParaRPr lang="zh-CN" altLang="en-US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6338" name="标题 52633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26347" name="文本占位符 526346"/>
          <p:cNvSpPr>
            <a:spLocks noGrp="1"/>
          </p:cNvSpPr>
          <p:nvPr>
            <p:ph type="body" sz="half" idx="1"/>
          </p:nvPr>
        </p:nvSpPr>
        <p:spPr>
          <a:xfrm>
            <a:off x="457200" y="1989138"/>
            <a:ext cx="4038600" cy="4141787"/>
          </a:xfrm>
        </p:spPr>
        <p:txBody>
          <a:bodyPr/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以诺城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巴别和巴别塔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巴比伦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埃及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所多玛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大巴比伦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迦勒底的吾珥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海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endParaRPr lang="zh-CN" altLang="en-US" sz="2800" dirty="0"/>
          </a:p>
        </p:txBody>
      </p:sp>
      <p:sp>
        <p:nvSpPr>
          <p:cNvPr id="526348" name="文本占位符 526347"/>
          <p:cNvSpPr>
            <a:spLocks noGrp="1"/>
          </p:cNvSpPr>
          <p:nvPr>
            <p:ph type="body" sz="half" idx="2"/>
          </p:nvPr>
        </p:nvSpPr>
        <p:spPr>
          <a:xfrm>
            <a:off x="4648200" y="1989138"/>
            <a:ext cx="4038600" cy="4141787"/>
          </a:xfrm>
        </p:spPr>
        <p:txBody>
          <a:bodyPr/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旷野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田地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野地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市场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地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远方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zh-CN" altLang="en-US" sz="2800" dirty="0"/>
              <a:t>加利利的迦拿 </a:t>
            </a:r>
            <a:endParaRPr lang="zh-CN" altLang="en-US" sz="28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en-US" altLang="zh-CN" sz="2200">
                <a:latin typeface="Arial" panose="020B0604020202020204" pitchFamily="34" charset="0"/>
              </a:rPr>
              <a:t>……</a:t>
            </a:r>
            <a:endParaRPr lang="en-US" altLang="zh-CN" sz="22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02" name="标题 56320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63203" name="文本占位符 563202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lnSpc>
                <a:spcPct val="90000"/>
              </a:lnSpc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以诺城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（创四</a:t>
            </a:r>
            <a:r>
              <a:rPr lang="en-US" altLang="zh-CN" sz="2800">
                <a:latin typeface="宋体" panose="02010600030101010101" pitchFamily="2" charset="-122"/>
              </a:rPr>
              <a:t>17</a:t>
            </a:r>
            <a:r>
              <a:rPr lang="zh-CN" altLang="en-US" sz="2800" dirty="0">
                <a:latin typeface="宋体" panose="02010600030101010101" pitchFamily="2" charset="-122"/>
              </a:rPr>
              <a:t>，该隐建造的城）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人所造的城，在圣经中，可说是人类自造无神生活的中心和表号。因此城也就是世界的象徵。该隐所造的以诺城，就是说出世界的开始，从该隐起，逐渐繁荣开发，到了挪亚的时候，就达到最高峰，人类也就完全堕落到世界中。同时，人类也败坏到无可救药的地步。至终要在大洪水的审判里灭亡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5250" name="标题 56524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65251" name="文本占位符 565250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lnSpc>
                <a:spcPct val="80000"/>
              </a:lnSpc>
              <a:buSzPct val="90000"/>
              <a:buFont typeface="Wingdings" panose="05000000000000000000" pitchFamily="2" charset="2"/>
              <a:buChar char="u"/>
            </a:pPr>
            <a:r>
              <a:rPr lang="en-US" altLang="zh-CN" sz="3600" dirty="0">
                <a:ea typeface="黑体" panose="02010609060101010101" pitchFamily="2" charset="-122"/>
              </a:rPr>
              <a:t> </a:t>
            </a:r>
            <a:r>
              <a:rPr lang="zh-CN" altLang="en-US" sz="2800" dirty="0">
                <a:ea typeface="黑体" panose="02010609060101010101" pitchFamily="2" charset="-122"/>
              </a:rPr>
              <a:t>巴别城和巴别塔</a:t>
            </a:r>
            <a:endParaRPr lang="zh-CN" altLang="en-US" sz="2800" dirty="0">
              <a:ea typeface="黑体" panose="02010609060101010101" pitchFamily="2" charset="-122"/>
            </a:endParaRPr>
          </a:p>
          <a:p>
            <a:pPr lvl="1">
              <a:lnSpc>
                <a:spcPct val="80000"/>
              </a:lnSpc>
            </a:pPr>
            <a:r>
              <a:rPr lang="zh-CN" altLang="en-US" sz="2400" dirty="0">
                <a:ea typeface="黑体" panose="02010609060101010101" pitchFamily="2" charset="-122"/>
              </a:rPr>
              <a:t>经节：</a:t>
            </a:r>
            <a:r>
              <a:rPr lang="zh-CN" altLang="en-US" sz="2400" dirty="0">
                <a:latin typeface="宋体" panose="02010600030101010101" pitchFamily="2" charset="-122"/>
              </a:rPr>
              <a:t>（创十一</a:t>
            </a:r>
            <a:r>
              <a:rPr lang="en-US" altLang="zh-CN" sz="2400">
                <a:latin typeface="宋体" panose="02010600030101010101" pitchFamily="2" charset="-122"/>
              </a:rPr>
              <a:t>1-9</a:t>
            </a:r>
            <a:r>
              <a:rPr lang="zh-CN" altLang="en-US" sz="2400" dirty="0">
                <a:latin typeface="宋体" panose="02010600030101010101" pitchFamily="2" charset="-122"/>
              </a:rPr>
              <a:t>，巴别城和巴别塔）</a:t>
            </a:r>
            <a:endParaRPr lang="zh-CN" altLang="en-US" sz="2400" dirty="0">
              <a:latin typeface="宋体" panose="02010600030101010101" pitchFamily="2" charset="-122"/>
            </a:endParaRPr>
          </a:p>
          <a:p>
            <a:pPr lvl="1">
              <a:lnSpc>
                <a:spcPct val="80000"/>
              </a:lnSpc>
            </a:pPr>
            <a:r>
              <a:rPr lang="zh-CN" altLang="en-US" sz="24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400" dirty="0">
                <a:latin typeface="宋体" panose="02010600030101010101" pitchFamily="2" charset="-122"/>
              </a:rPr>
              <a:t>：</a:t>
            </a:r>
            <a:r>
              <a:rPr lang="zh-CN" altLang="en-US" sz="2200" dirty="0"/>
              <a:t>洪水以后，人类又渐渐堕落到世界里了。到了创世记十一章，人类就开始集体反叛神，弃绝神和神的名，高举人自己的名，而建造了巴别城和巴别塔。这是圣经中所记人类所建造的第二座城（第一座城是以诺城）。巴别城和巴别塔是人类只要自己不要神，只靠自己不靠神的宣告，更是人类自造无洪水以后，人类又渐渐堕落到世界里了。到了创世记十一章，人类就开始集体反叛神，弃绝神和神的名，高举人自己的名，而建造了巴别城和巴别塔。这是圣经中所记人类所建造的第二座城。这座城更是人类只要自己不要神，只靠自己不靠神的宣告，更是人类自造无神生活的代表，所以这座巴别城就成为人类第二个世界的开始。神生活的代表。</a:t>
            </a:r>
            <a:endParaRPr lang="zh-CN" altLang="en-US" sz="22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9346" name="标题 56934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附录三：</a:t>
            </a:r>
            <a:b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</a:br>
            <a:r>
              <a:rPr lang="zh-CN" altLang="en-US" sz="4000" dirty="0">
                <a:latin typeface="Arial Narrow" panose="020B0606020202030204" pitchFamily="34" charset="0"/>
                <a:ea typeface="隶书" pitchFamily="49" charset="-122"/>
              </a:rPr>
              <a:t>            圣经里对世界的豫表和比喻</a:t>
            </a:r>
            <a:endParaRPr lang="zh-CN" altLang="en-US" sz="4000">
              <a:latin typeface="Arial Narrow" panose="020B0606020202030204" pitchFamily="34" charset="0"/>
              <a:ea typeface="隶书" pitchFamily="49" charset="-122"/>
            </a:endParaRPr>
          </a:p>
        </p:txBody>
      </p:sp>
      <p:sp>
        <p:nvSpPr>
          <p:cNvPr id="569347" name="文本占位符 569346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141787"/>
          </a:xfrm>
        </p:spPr>
        <p:txBody>
          <a:bodyPr/>
          <a:p>
            <a:pPr>
              <a:lnSpc>
                <a:spcPct val="90000"/>
              </a:lnSpc>
              <a:buSzPct val="90000"/>
              <a:buFont typeface="Wingdings" panose="05000000000000000000" pitchFamily="2" charset="2"/>
              <a:buChar char="u"/>
            </a:pPr>
            <a:r>
              <a:rPr lang="en-US" altLang="zh-CN" sz="4000" dirty="0">
                <a:ea typeface="黑体" panose="02010609060101010101" pitchFamily="2" charset="-122"/>
              </a:rPr>
              <a:t> </a:t>
            </a:r>
            <a:r>
              <a:rPr lang="zh-CN" altLang="en-US" sz="4000" dirty="0">
                <a:ea typeface="黑体" panose="02010609060101010101" pitchFamily="2" charset="-122"/>
              </a:rPr>
              <a:t>巴比伦</a:t>
            </a:r>
            <a:endParaRPr lang="zh-CN" altLang="en-US" sz="3200" dirty="0">
              <a:ea typeface="黑体" panose="0201060906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800" dirty="0">
                <a:ea typeface="黑体" panose="02010609060101010101" pitchFamily="2" charset="-122"/>
              </a:rPr>
              <a:t>经节：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zh-CN" altLang="en-US" dirty="0"/>
              <a:t>巴比伦是在迦勒底地，就是亚伯拉罕出身的本地，创十一</a:t>
            </a:r>
            <a:r>
              <a:rPr lang="en-US" altLang="zh-CN"/>
              <a:t>27-28</a:t>
            </a:r>
            <a:r>
              <a:rPr lang="zh-CN" altLang="en-US" dirty="0"/>
              <a:t>。亚伯拉罕和他的先人，住在那地，都是拜偶像的，书二十四</a:t>
            </a:r>
            <a:r>
              <a:rPr lang="en-US" altLang="zh-CN"/>
              <a:t>2 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zh-CN" altLang="en-US" sz="2800" dirty="0">
                <a:latin typeface="黑体" panose="02010609060101010101" pitchFamily="2" charset="-122"/>
                <a:ea typeface="黑体" panose="02010609060101010101" pitchFamily="2" charset="-122"/>
              </a:rPr>
              <a:t>意义</a:t>
            </a:r>
            <a:r>
              <a:rPr lang="zh-CN" altLang="en-US" sz="2800" dirty="0">
                <a:latin typeface="宋体" panose="02010600030101010101" pitchFamily="2" charset="-122"/>
              </a:rPr>
              <a:t>：巴比伦是巴别城以后的名称。这城里充满了偶像和假神（据说当日的巴别城和塔，上面满了偶像的名字），所以这城是代表世界偶像的一面，也就是偶像的世界（宗教的世界）。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theme/theme1.xml><?xml version="1.0" encoding="utf-8"?>
<a:theme xmlns:a="http://schemas.openxmlformats.org/drawingml/2006/main" name="Edge">
  <a:themeElements>
    <a:clrScheme name="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47329"/>
      </a:accent6>
      <a:hlink>
        <a:srgbClr val="996600"/>
      </a:hlink>
      <a:folHlink>
        <a:srgbClr val="AFBF39"/>
      </a:folHlink>
    </a:clrScheme>
    <a:fontScheme name="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820000"/>
        </a:lt1>
        <a:dk2>
          <a:srgbClr val="FFFFFF"/>
        </a:dk2>
        <a:lt2>
          <a:srgbClr val="333333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CDCDC"/>
        </a:accent4>
        <a:accent5>
          <a:srgbClr val="FFCAAA"/>
        </a:accent5>
        <a:accent6>
          <a:srgbClr val="B72D00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CCCCFF"/>
        </a:dk1>
        <a:lt1>
          <a:srgbClr val="0B0506"/>
        </a:lt1>
        <a:dk2>
          <a:srgbClr val="FFFFFF"/>
        </a:dk2>
        <a:lt2>
          <a:srgbClr val="333333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FAFDC"/>
        </a:accent4>
        <a:accent5>
          <a:srgbClr val="ADB9E2"/>
        </a:accent5>
        <a:accent6>
          <a:srgbClr val="2D2DB7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221013"/>
        </a:lt1>
        <a:dk2>
          <a:srgbClr val="FFFFFF"/>
        </a:dk2>
        <a:lt2>
          <a:srgbClr val="333333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CDCDC"/>
        </a:accent4>
        <a:accent5>
          <a:srgbClr val="E2ADAA"/>
        </a:accent5>
        <a:accent6>
          <a:srgbClr val="B78900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CC"/>
        </a:lt1>
        <a:dk2>
          <a:srgbClr val="FFFFFF"/>
        </a:dk2>
        <a:lt2>
          <a:srgbClr val="11054B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CDCDC"/>
        </a:accent4>
        <a:accent5>
          <a:srgbClr val="FFB9AA"/>
        </a:accent5>
        <a:accent6>
          <a:srgbClr val="E52D00"/>
        </a:accent6>
        <a:hlink>
          <a:srgbClr val="CC99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8F8F8"/>
        </a:dk1>
        <a:lt1>
          <a:srgbClr val="002600"/>
        </a:lt1>
        <a:dk2>
          <a:srgbClr val="FAFACC"/>
        </a:dk2>
        <a:lt2>
          <a:srgbClr val="9B8D65"/>
        </a:lt2>
        <a:accent1>
          <a:srgbClr val="CC9933"/>
        </a:accent1>
        <a:accent2>
          <a:srgbClr val="8F9967"/>
        </a:accent2>
        <a:accent3>
          <a:srgbClr val="AAABAA"/>
        </a:accent3>
        <a:accent4>
          <a:srgbClr val="D6D6D6"/>
        </a:accent4>
        <a:accent5>
          <a:srgbClr val="E2CAAD"/>
        </a:accent5>
        <a:accent6>
          <a:srgbClr val="80895C"/>
        </a:accent6>
        <a:hlink>
          <a:srgbClr val="33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6699"/>
        </a:lt1>
        <a:dk2>
          <a:srgbClr val="FFFFFF"/>
        </a:dk2>
        <a:lt2>
          <a:srgbClr val="333333"/>
        </a:lt2>
        <a:accent1>
          <a:srgbClr val="CC9900"/>
        </a:accent1>
        <a:accent2>
          <a:srgbClr val="FF9900"/>
        </a:accent2>
        <a:accent3>
          <a:srgbClr val="AAB9CA"/>
        </a:accent3>
        <a:accent4>
          <a:srgbClr val="DCDCDC"/>
        </a:accent4>
        <a:accent5>
          <a:srgbClr val="E2CAAA"/>
        </a:accent5>
        <a:accent6>
          <a:srgbClr val="E58900"/>
        </a:accent6>
        <a:hlink>
          <a:srgbClr val="FFCC00"/>
        </a:hlink>
        <a:folHlink>
          <a:srgbClr val="706F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47329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1C1C1"/>
        </a:accent5>
        <a:accent6>
          <a:srgbClr val="8989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36145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Edge">
  <a:themeElements>
    <a:clrScheme name="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47329"/>
      </a:accent6>
      <a:hlink>
        <a:srgbClr val="996600"/>
      </a:hlink>
      <a:folHlink>
        <a:srgbClr val="AFBF39"/>
      </a:folHlink>
    </a:clrScheme>
    <a:fontScheme name="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820000"/>
        </a:lt1>
        <a:dk2>
          <a:srgbClr val="FFFFFF"/>
        </a:dk2>
        <a:lt2>
          <a:srgbClr val="333333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CDCDC"/>
        </a:accent4>
        <a:accent5>
          <a:srgbClr val="FFCAAA"/>
        </a:accent5>
        <a:accent6>
          <a:srgbClr val="B72D00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CCCCFF"/>
        </a:dk1>
        <a:lt1>
          <a:srgbClr val="0B0506"/>
        </a:lt1>
        <a:dk2>
          <a:srgbClr val="FFFFFF"/>
        </a:dk2>
        <a:lt2>
          <a:srgbClr val="333333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FAFDC"/>
        </a:accent4>
        <a:accent5>
          <a:srgbClr val="ADB9E2"/>
        </a:accent5>
        <a:accent6>
          <a:srgbClr val="2D2DB7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221013"/>
        </a:lt1>
        <a:dk2>
          <a:srgbClr val="FFFFFF"/>
        </a:dk2>
        <a:lt2>
          <a:srgbClr val="333333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CDCDC"/>
        </a:accent4>
        <a:accent5>
          <a:srgbClr val="E2ADAA"/>
        </a:accent5>
        <a:accent6>
          <a:srgbClr val="B78900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CC"/>
        </a:lt1>
        <a:dk2>
          <a:srgbClr val="FFFFFF"/>
        </a:dk2>
        <a:lt2>
          <a:srgbClr val="11054B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CDCDC"/>
        </a:accent4>
        <a:accent5>
          <a:srgbClr val="FFB9AA"/>
        </a:accent5>
        <a:accent6>
          <a:srgbClr val="E52D00"/>
        </a:accent6>
        <a:hlink>
          <a:srgbClr val="CC99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8F8F8"/>
        </a:dk1>
        <a:lt1>
          <a:srgbClr val="002600"/>
        </a:lt1>
        <a:dk2>
          <a:srgbClr val="FAFACC"/>
        </a:dk2>
        <a:lt2>
          <a:srgbClr val="9B8D65"/>
        </a:lt2>
        <a:accent1>
          <a:srgbClr val="CC9933"/>
        </a:accent1>
        <a:accent2>
          <a:srgbClr val="8F9967"/>
        </a:accent2>
        <a:accent3>
          <a:srgbClr val="AAABAA"/>
        </a:accent3>
        <a:accent4>
          <a:srgbClr val="D6D6D6"/>
        </a:accent4>
        <a:accent5>
          <a:srgbClr val="E2CAAD"/>
        </a:accent5>
        <a:accent6>
          <a:srgbClr val="80895C"/>
        </a:accent6>
        <a:hlink>
          <a:srgbClr val="33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6699"/>
        </a:lt1>
        <a:dk2>
          <a:srgbClr val="FFFFFF"/>
        </a:dk2>
        <a:lt2>
          <a:srgbClr val="333333"/>
        </a:lt2>
        <a:accent1>
          <a:srgbClr val="CC9900"/>
        </a:accent1>
        <a:accent2>
          <a:srgbClr val="FF9900"/>
        </a:accent2>
        <a:accent3>
          <a:srgbClr val="AAB9CA"/>
        </a:accent3>
        <a:accent4>
          <a:srgbClr val="DCDCDC"/>
        </a:accent4>
        <a:accent5>
          <a:srgbClr val="E2CAAA"/>
        </a:accent5>
        <a:accent6>
          <a:srgbClr val="E58900"/>
        </a:accent6>
        <a:hlink>
          <a:srgbClr val="FFCC00"/>
        </a:hlink>
        <a:folHlink>
          <a:srgbClr val="706F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47329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1C1C1"/>
        </a:accent5>
        <a:accent6>
          <a:srgbClr val="8989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36145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1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1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1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1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2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3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4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5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6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7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8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9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9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9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9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9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9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9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9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ppt/theme/themeOverride9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666699"/>
    </a:lt2>
    <a:accent1>
      <a:srgbClr val="009999"/>
    </a:accent1>
    <a:accent2>
      <a:srgbClr val="4C6D4E"/>
    </a:accent2>
    <a:accent3>
      <a:srgbClr val="FFFFFF"/>
    </a:accent3>
    <a:accent4>
      <a:srgbClr val="000000"/>
    </a:accent4>
    <a:accent5>
      <a:srgbClr val="AACACA"/>
    </a:accent5>
    <a:accent6>
      <a:srgbClr val="436145"/>
    </a:accent6>
    <a:hlink>
      <a:srgbClr val="4C6D8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10430</Words>
  <Application>WPS 演示</Application>
  <PresentationFormat>在屏幕上显示</PresentationFormat>
  <Paragraphs>1172</Paragraphs>
  <Slides>114</Slides>
  <Notes>63</Notes>
  <HiddenSlides>0</HiddenSlides>
  <MMClips>0</MMClips>
  <ScaleCrop>false</ScaleCrop>
  <HeadingPairs>
    <vt:vector size="6" baseType="variant">
      <vt:variant>
        <vt:lpstr>已用的字体</vt:lpstr>
      </vt:variant>
      <vt:variant>
        <vt:i4>26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114</vt:i4>
      </vt:variant>
    </vt:vector>
  </HeadingPairs>
  <TitlesOfParts>
    <vt:vector size="142" baseType="lpstr">
      <vt:lpstr>Arial</vt:lpstr>
      <vt:lpstr>宋体</vt:lpstr>
      <vt:lpstr>Wingdings</vt:lpstr>
      <vt:lpstr>Garamond</vt:lpstr>
      <vt:lpstr>黑体</vt:lpstr>
      <vt:lpstr>隶书</vt:lpstr>
      <vt:lpstr>微软雅黑</vt:lpstr>
      <vt:lpstr>楷体_GB2312</vt:lpstr>
      <vt:lpstr>新宋体</vt:lpstr>
      <vt:lpstr>Arial Unicode MS</vt:lpstr>
      <vt:lpstr>仿宋_GB2312</vt:lpstr>
      <vt:lpstr>Arial Narrow</vt:lpstr>
      <vt:lpstr>Times New Roman</vt:lpstr>
      <vt:lpstr>MS Mincho</vt:lpstr>
      <vt:lpstr>Yu Gothic</vt:lpstr>
      <vt:lpstr>仿宋</vt:lpstr>
      <vt:lpstr>MS Mincho</vt:lpstr>
      <vt:lpstr>Wingdings</vt:lpstr>
      <vt:lpstr>仿宋_GB2312</vt:lpstr>
      <vt:lpstr>楷体_GB2312</vt:lpstr>
      <vt:lpstr>隶书</vt:lpstr>
      <vt:lpstr>Segoe Print</vt:lpstr>
      <vt:lpstr>刘炳森隶书</vt:lpstr>
      <vt:lpstr>方正楷体_GB2312</vt:lpstr>
      <vt:lpstr>方正仿宋_GB2312</vt:lpstr>
      <vt:lpstr>Ms.Luce</vt:lpstr>
      <vt:lpstr>Edge</vt:lpstr>
      <vt:lpstr>1_Edge</vt:lpstr>
      <vt:lpstr>认识世界</vt:lpstr>
      <vt:lpstr>认识世界</vt:lpstr>
      <vt:lpstr>人类的两条线</vt:lpstr>
      <vt:lpstr>人类的两条线</vt:lpstr>
      <vt:lpstr>人类的两条线</vt:lpstr>
      <vt:lpstr>人类的两条线</vt:lpstr>
      <vt:lpstr>人类的两条线</vt:lpstr>
      <vt:lpstr>人类的两条线</vt:lpstr>
      <vt:lpstr>人类的两条线</vt:lpstr>
      <vt:lpstr>人类的两条线</vt:lpstr>
      <vt:lpstr>问题：</vt:lpstr>
      <vt:lpstr>这就是</vt:lpstr>
      <vt:lpstr>认识世界</vt:lpstr>
      <vt:lpstr>认识世界</vt:lpstr>
      <vt:lpstr>先看第一个问题：</vt:lpstr>
      <vt:lpstr>什么是“世界”？</vt:lpstr>
      <vt:lpstr>“世界”这个字在圣经里的应用</vt:lpstr>
      <vt:lpstr>“世界”这个字在圣经里的应用</vt:lpstr>
      <vt:lpstr>“世界”这个字在圣经里的应用</vt:lpstr>
      <vt:lpstr>“世界”这个字在圣经里的应用</vt:lpstr>
      <vt:lpstr>“世界”这个字在圣经里的应用</vt:lpstr>
      <vt:lpstr>“世界”这个字在圣经里的应用</vt:lpstr>
      <vt:lpstr>“世界”这个字在圣经里的应用</vt:lpstr>
      <vt:lpstr>从世界的由来看世界的性质</vt:lpstr>
      <vt:lpstr>人类的两条线</vt:lpstr>
      <vt:lpstr>从世界的由来看世界的性质</vt:lpstr>
      <vt:lpstr>什么叫做“世界”？</vt:lpstr>
      <vt:lpstr>什么叫做“世界”？</vt:lpstr>
      <vt:lpstr>什么叫做“世界”？</vt:lpstr>
      <vt:lpstr>什么叫做“世界”？</vt:lpstr>
      <vt:lpstr>什么叫做“世界”？</vt:lpstr>
      <vt:lpstr>什么叫做“世界”？</vt:lpstr>
      <vt:lpstr>什么叫做“世界”？</vt:lpstr>
      <vt:lpstr>什么叫做“世界”？</vt:lpstr>
      <vt:lpstr>什么叫做“世界”？</vt:lpstr>
      <vt:lpstr>什么叫做“世界”？</vt:lpstr>
      <vt:lpstr>什么叫做“世界”？</vt:lpstr>
      <vt:lpstr>什么叫做“世界”？</vt:lpstr>
      <vt:lpstr>这就是第一个问题：</vt:lpstr>
      <vt:lpstr>什么是“世界”？</vt:lpstr>
      <vt:lpstr>再看第二个问题：</vt:lpstr>
      <vt:lpstr>圣经怎么说到“世界”？</vt:lpstr>
      <vt:lpstr>不要爱世界 </vt:lpstr>
      <vt:lpstr>不要爱世界 </vt:lpstr>
      <vt:lpstr>不要爱世界 </vt:lpstr>
      <vt:lpstr>不要爱世界 </vt:lpstr>
      <vt:lpstr>不要爱世界 </vt:lpstr>
      <vt:lpstr>不要爱世界 </vt:lpstr>
      <vt:lpstr>我们和世界的关系 </vt:lpstr>
      <vt:lpstr>我们和世界的关系 </vt:lpstr>
      <vt:lpstr>我们和世界的关系 </vt:lpstr>
      <vt:lpstr>我们在世界上是客旅，是寄居的</vt:lpstr>
      <vt:lpstr>我们在世界上是客旅，是寄居的</vt:lpstr>
      <vt:lpstr>我们在世界上是客旅，是寄居的</vt:lpstr>
      <vt:lpstr>我们在世界上是客旅，是寄居的</vt:lpstr>
      <vt:lpstr>我们在世界上是客旅，是寄居的</vt:lpstr>
      <vt:lpstr>我们在世界上是客旅，是寄居的</vt:lpstr>
      <vt:lpstr>我们在世界上是客旅，是寄居的</vt:lpstr>
      <vt:lpstr>我们在世界上是客旅，是寄居的</vt:lpstr>
      <vt:lpstr>我们在世界上是客旅，是寄居的</vt:lpstr>
      <vt:lpstr>我们在世界上是客旅，是寄居的</vt:lpstr>
      <vt:lpstr>我们在世界上是客旅，是寄居的</vt:lpstr>
      <vt:lpstr>我们在世界上是客旅，是寄居的</vt:lpstr>
      <vt:lpstr>我们和世界的关系 </vt:lpstr>
      <vt:lpstr>我们和世界的关系 </vt:lpstr>
      <vt:lpstr>我们和世界的关系 </vt:lpstr>
      <vt:lpstr>我们和世界的关系 </vt:lpstr>
      <vt:lpstr>我们和世界的关系 </vt:lpstr>
      <vt:lpstr>在世界上过圣别生活的原则 </vt:lpstr>
      <vt:lpstr>我们和世界的关系 </vt:lpstr>
      <vt:lpstr>我们和世界的关系 </vt:lpstr>
      <vt:lpstr>我们和世界的关系 </vt:lpstr>
      <vt:lpstr>这就是我们讲的第二个问题：</vt:lpstr>
      <vt:lpstr>圣经怎么说到“世界”？</vt:lpstr>
      <vt:lpstr>我们和世界的关系 </vt:lpstr>
      <vt:lpstr>认识世界</vt:lpstr>
      <vt:lpstr>我们讲了两个问题：</vt:lpstr>
      <vt:lpstr>什么是“世界”？</vt:lpstr>
      <vt:lpstr>什么叫做“世界”？</vt:lpstr>
      <vt:lpstr>圣经怎么说到“世界”？</vt:lpstr>
      <vt:lpstr>我们和世界的关系 </vt:lpstr>
      <vt:lpstr>我们和世界的关系 </vt:lpstr>
      <vt:lpstr>我们和世界的关系 </vt:lpstr>
      <vt:lpstr>我们和世界的关系 </vt:lpstr>
      <vt:lpstr>我们和世界的关系 </vt:lpstr>
      <vt:lpstr>我们和世界的关系 </vt:lpstr>
      <vt:lpstr>我们和世界的关系 </vt:lpstr>
      <vt:lpstr>认识世界</vt:lpstr>
      <vt:lpstr>我们和世界的关系 </vt:lpstr>
      <vt:lpstr>什么叫做“世界”？</vt:lpstr>
      <vt:lpstr>我们和世界的关系 </vt:lpstr>
      <vt:lpstr>认识世界</vt:lpstr>
      <vt:lpstr>附录一：             “世界”和“世代”的意义</vt:lpstr>
      <vt:lpstr>附录二：             世界的演变过程</vt:lpstr>
      <vt:lpstr>附录二：             世界的演变过程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附录三：             圣经里对世界的豫表和比喻</vt:lpstr>
      <vt:lpstr>www.wyoung37.webs.com</vt:lpstr>
    </vt:vector>
  </TitlesOfParts>
  <Company>MC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该隐和亚伯</dc:title>
  <dc:creator>MC SYSTEM</dc:creator>
  <cp:lastModifiedBy>杨辉弟兄</cp:lastModifiedBy>
  <cp:revision>74</cp:revision>
  <dcterms:created xsi:type="dcterms:W3CDTF">2010-07-23T01:38:00Z</dcterms:created>
  <dcterms:modified xsi:type="dcterms:W3CDTF">2025-12-12T01:17:25Z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5ECD4D778F2B4A3B867874778E21EEC3_13</vt:lpwstr>
  </property>
</Properties>
</file>