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handoutMasterIdLst>
    <p:handoutMasterId r:id="rId23"/>
  </p:handoutMasterIdLst>
  <p:sldIdLst>
    <p:sldId id="256" r:id="rId4"/>
    <p:sldId id="329" r:id="rId6"/>
    <p:sldId id="347" r:id="rId7"/>
    <p:sldId id="357" r:id="rId8"/>
    <p:sldId id="358" r:id="rId9"/>
    <p:sldId id="381" r:id="rId10"/>
    <p:sldId id="382" r:id="rId11"/>
    <p:sldId id="299" r:id="rId12"/>
    <p:sldId id="322" r:id="rId13"/>
    <p:sldId id="372" r:id="rId14"/>
    <p:sldId id="384" r:id="rId15"/>
    <p:sldId id="385" r:id="rId16"/>
    <p:sldId id="386" r:id="rId17"/>
    <p:sldId id="387" r:id="rId18"/>
    <p:sldId id="388" r:id="rId19"/>
    <p:sldId id="389" r:id="rId20"/>
    <p:sldId id="390" r:id="rId21"/>
    <p:sldId id="391" r:id="rId22"/>
  </p:sldIdLst>
  <p:sldSz cx="12192000" cy="6858000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0033"/>
    <a:srgbClr val="6D3A53"/>
    <a:srgbClr val="000099"/>
    <a:srgbClr val="0000CC"/>
    <a:srgbClr val="190EFA"/>
    <a:srgbClr val="DFF9FD"/>
    <a:srgbClr val="0C7CD2"/>
    <a:srgbClr val="FFCCFF"/>
    <a:srgbClr val="FF99FF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度样式 4 - 强调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1" autoAdjust="0"/>
    <p:restoredTop sz="94973" autoAdjust="0"/>
  </p:normalViewPr>
  <p:slideViewPr>
    <p:cSldViewPr showGuides="1">
      <p:cViewPr varScale="1">
        <p:scale>
          <a:sx n="127" d="100"/>
          <a:sy n="127" d="100"/>
        </p:scale>
        <p:origin x="638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6" Type="http://schemas.openxmlformats.org/officeDocument/2006/relationships/tableStyles" Target="tableStyles.xml"/><Relationship Id="rId25" Type="http://schemas.openxmlformats.org/officeDocument/2006/relationships/viewProps" Target="viewProps.xml"/><Relationship Id="rId24" Type="http://schemas.openxmlformats.org/officeDocument/2006/relationships/presProps" Target="presProps.xml"/><Relationship Id="rId23" Type="http://schemas.openxmlformats.org/officeDocument/2006/relationships/handoutMaster" Target="handoutMasters/handoutMaster1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9224933F-DC07-40D5-ABBA-DA036AAECD0E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89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/>
              <a:t>单击此处编辑母版文本样式</a:t>
            </a:r>
            <a:endParaRPr lang="zh-CN" altLang="en-US" noProof="0"/>
          </a:p>
          <a:p>
            <a:pPr lvl="1"/>
            <a:r>
              <a:rPr lang="zh-CN" altLang="en-US" noProof="0"/>
              <a:t>第二级</a:t>
            </a:r>
            <a:endParaRPr lang="zh-CN" altLang="en-US" noProof="0"/>
          </a:p>
          <a:p>
            <a:pPr lvl="2"/>
            <a:r>
              <a:rPr lang="zh-CN" altLang="en-US" noProof="0"/>
              <a:t>第三级</a:t>
            </a:r>
            <a:endParaRPr lang="zh-CN" altLang="en-US" noProof="0"/>
          </a:p>
          <a:p>
            <a:pPr lvl="3"/>
            <a:r>
              <a:rPr lang="zh-CN" altLang="en-US" noProof="0"/>
              <a:t>第四级</a:t>
            </a:r>
            <a:endParaRPr lang="zh-CN" altLang="en-US" noProof="0"/>
          </a:p>
          <a:p>
            <a:pPr lvl="4"/>
            <a:r>
              <a:rPr lang="zh-CN" altLang="en-US" noProof="0"/>
              <a:t>第五级</a:t>
            </a:r>
            <a:endParaRPr lang="zh-CN" altLang="en-US" noProof="0"/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/>
            </a:lvl1pPr>
          </a:lstStyle>
          <a:p>
            <a:pPr>
              <a:defRPr/>
            </a:pPr>
            <a:fld id="{6E835C55-FF58-4E29-9800-CA2B87A7BE5F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Arial" panose="020B0604020202020204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en-US">
              <a:ea typeface="SimSun" panose="0201060003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3F3888-4C59-4398-A239-8EF732F5A49B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1CA188-E825-48C6-8B43-3C83F7C6F7BF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06BBF0-940D-4CBF-A62C-719BBE69E101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70EE30-7F56-4831-91F7-C77286ECEE27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2DE359-04C1-4BCA-9F8F-09D690A61B3C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EA8399-6913-4900-A17D-792FC418D101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707827-43C7-44EA-B7C0-130A3C735C58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A2FEB-D78A-4B8E-B0E1-D097B4DC574A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DABF9-5958-444D-AFC6-00AFB970763A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28A090-6446-42E7-B316-BCEEF64C90C4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032449-0168-404C-84DB-0CB9AA710462}" type="slidenum">
              <a:rPr lang="en-US" altLang="zh-CN" smtClean="0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</a:fld>
            <a:endParaRPr lang="en-US" dirty="0"/>
          </a:p>
        </p:txBody>
      </p:sp>
      <p:pic>
        <p:nvPicPr>
          <p:cNvPr id="7" name="Picture 22" descr=" ytrtyrty azr uyt"/>
          <p:cNvPicPr>
            <a:picLocks noChangeAspect="1" noChangeArrowheads="1"/>
          </p:cNvPicPr>
          <p:nvPr userDrawn="1"/>
        </p:nvPicPr>
        <p:blipFill>
          <a:blip r:embed="rId1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8032449-0168-404C-84DB-0CB9AA710462}" type="slidenum">
              <a:rPr lang="en-US" altLang="zh-CN" smtClean="0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7" descr="gfg dgertyaiy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882539"/>
            <a:ext cx="12192000" cy="2914613"/>
          </a:xfrm>
          <a:prstGeom prst="rect">
            <a:avLst/>
          </a:prstGeom>
          <a:solidFill>
            <a:schemeClr val="bg1">
              <a:alpha val="70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9336" y="1942070"/>
            <a:ext cx="11953328" cy="180975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zh-CN" altLang="en-US" sz="115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dist="38100" dir="2700000" algn="bl" rotWithShape="0">
                    <a:schemeClr val="accent5"/>
                  </a:outerShdw>
                </a:effectLst>
                <a:latin typeface="华文新魏" pitchFamily="2" charset="-122"/>
                <a:ea typeface="华文新魏" pitchFamily="2" charset="-122"/>
              </a:rPr>
              <a:t>三个生命四个律</a:t>
            </a:r>
            <a:endParaRPr lang="zh-CN" altLang="en-US" sz="11500" b="1" dirty="0">
              <a:ln w="13462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dist="38100" dir="2700000" algn="bl" rotWithShape="0">
                  <a:schemeClr val="accent5"/>
                </a:outerShdw>
              </a:effectLst>
              <a:latin typeface="华文新魏" pitchFamily="2" charset="-122"/>
              <a:ea typeface="华文新魏" pitchFamily="2" charset="-122"/>
            </a:endParaRPr>
          </a:p>
        </p:txBody>
      </p:sp>
      <p:sp>
        <p:nvSpPr>
          <p:cNvPr id="7" name="AutoShape 7"/>
          <p:cNvSpPr>
            <a:spLocks noChangeArrowheads="1"/>
          </p:cNvSpPr>
          <p:nvPr/>
        </p:nvSpPr>
        <p:spPr bwMode="auto">
          <a:xfrm>
            <a:off x="10416480" y="116632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126967" y="3812747"/>
            <a:ext cx="712879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zh-CN" sz="3600" b="1" dirty="0">
                <a:solidFill>
                  <a:srgbClr val="0070C0"/>
                </a:solidFill>
                <a:effectLst/>
                <a:latin typeface="KaiTi" panose="02010609060101010101" pitchFamily="49" charset="-122"/>
                <a:ea typeface="KaiTi" panose="02010609060101010101" pitchFamily="49" charset="-122"/>
                <a:cs typeface="Times New Roman" panose="02020603050405020304" pitchFamily="18" charset="0"/>
              </a:rPr>
              <a:t>认识属灵生命结构，活出得胜人生</a:t>
            </a:r>
            <a:endParaRPr lang="zh-CN" altLang="en-US" sz="3600" b="1" dirty="0">
              <a:solidFill>
                <a:srgbClr val="0070C0"/>
              </a:solidFill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20000">
                <a:srgbClr val="85C2FF">
                  <a:alpha val="92400"/>
                </a:srgbClr>
              </a:gs>
              <a:gs pos="35000">
                <a:srgbClr val="C4D6EB">
                  <a:alpha val="86700"/>
                </a:srgbClr>
              </a:gs>
              <a:gs pos="50000">
                <a:srgbClr val="FFEBFA">
                  <a:alpha val="81000"/>
                </a:srgbClr>
              </a:gs>
              <a:gs pos="65000">
                <a:srgbClr val="C4D6EB">
                  <a:alpha val="86700"/>
                </a:srgbClr>
              </a:gs>
              <a:gs pos="80001">
                <a:srgbClr val="85C2FF">
                  <a:alpha val="92400"/>
                </a:srgbClr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</a:ln>
          <a:effectLst/>
        </p:spPr>
        <p:txBody>
          <a:bodyPr wrap="none" anchor="ctr"/>
          <a:lstStyle/>
          <a:p>
            <a:endParaRPr lang="zh-CN" altLang="en-US">
              <a:solidFill>
                <a:srgbClr val="000000"/>
              </a:solidFill>
              <a:ea typeface="SimSun" panose="02010600030101010101" pitchFamily="2" charset="-122"/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844832" y="656220"/>
            <a:ext cx="670376" cy="500840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vert="eaVert"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一个得救的人</a:t>
            </a:r>
            <a:endParaRPr lang="zh-CN" altLang="en-US" sz="6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2279576" y="638886"/>
            <a:ext cx="5008408" cy="5008408"/>
            <a:chOff x="3591796" y="924796"/>
            <a:chExt cx="5008408" cy="5008408"/>
          </a:xfrm>
        </p:grpSpPr>
        <p:grpSp>
          <p:nvGrpSpPr>
            <p:cNvPr id="6" name="组合 5"/>
            <p:cNvGrpSpPr/>
            <p:nvPr/>
          </p:nvGrpSpPr>
          <p:grpSpPr>
            <a:xfrm>
              <a:off x="3591796" y="924796"/>
              <a:ext cx="5008408" cy="5008408"/>
              <a:chOff x="3955654" y="2311889"/>
              <a:chExt cx="3386352" cy="3386352"/>
            </a:xfrm>
          </p:grpSpPr>
          <p:sp>
            <p:nvSpPr>
              <p:cNvPr id="5" name="椭圆 4"/>
              <p:cNvSpPr/>
              <p:nvPr/>
            </p:nvSpPr>
            <p:spPr>
              <a:xfrm>
                <a:off x="3955654" y="2311889"/>
                <a:ext cx="3386352" cy="3386352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4" name="椭圆 3"/>
              <p:cNvSpPr/>
              <p:nvPr/>
            </p:nvSpPr>
            <p:spPr>
              <a:xfrm>
                <a:off x="4594174" y="2950409"/>
                <a:ext cx="2109308" cy="2109308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" name="椭圆 2"/>
              <p:cNvSpPr/>
              <p:nvPr/>
            </p:nvSpPr>
            <p:spPr>
              <a:xfrm>
                <a:off x="5216781" y="3573016"/>
                <a:ext cx="864096" cy="864096"/>
              </a:xfrm>
              <a:prstGeom prst="ellips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5617360" y="2780928"/>
              <a:ext cx="850072" cy="1129476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endParaRPr lang="en-US" altLang="zh-CN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r>
                <a:rPr lang="zh-CN" altLang="en-US" sz="6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Hei" panose="02010609060101010101" pitchFamily="49" charset="-122"/>
                  <a:ea typeface="SimHei" panose="02010609060101010101" pitchFamily="49" charset="-122"/>
                </a:rPr>
                <a:t>灵</a:t>
              </a:r>
              <a:endParaRPr lang="zh-CN" altLang="en-US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6400878" y="2004916"/>
              <a:ext cx="850072" cy="1129476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endParaRPr lang="en-US" altLang="zh-CN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r>
                <a:rPr lang="zh-CN" altLang="en-US" sz="6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Hei" panose="02010609060101010101" pitchFamily="49" charset="-122"/>
                  <a:ea typeface="SimHei" panose="02010609060101010101" pitchFamily="49" charset="-122"/>
                </a:rPr>
                <a:t>魂</a:t>
              </a:r>
              <a:endParaRPr lang="zh-CN" altLang="en-US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6923779" y="1140376"/>
              <a:ext cx="850072" cy="1129476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endParaRPr lang="en-US" altLang="zh-CN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r>
                <a:rPr lang="zh-CN" altLang="en-US" sz="6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Hei" panose="02010609060101010101" pitchFamily="49" charset="-122"/>
                  <a:ea typeface="SimHei" panose="02010609060101010101" pitchFamily="49" charset="-122"/>
                </a:rPr>
                <a:t>体</a:t>
              </a:r>
              <a:endParaRPr lang="zh-CN" altLang="en-US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</p:txBody>
        </p:sp>
      </p:grpSp>
      <p:sp>
        <p:nvSpPr>
          <p:cNvPr id="19" name="箭头: 右 18"/>
          <p:cNvSpPr/>
          <p:nvPr/>
        </p:nvSpPr>
        <p:spPr>
          <a:xfrm rot="10800000">
            <a:off x="6528048" y="1358966"/>
            <a:ext cx="1473382" cy="288032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0" name="箭头: 右 19"/>
          <p:cNvSpPr/>
          <p:nvPr/>
        </p:nvSpPr>
        <p:spPr>
          <a:xfrm rot="10800000">
            <a:off x="6036595" y="2223060"/>
            <a:ext cx="1964835" cy="288033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3" name="箭头: 右 22"/>
          <p:cNvSpPr/>
          <p:nvPr/>
        </p:nvSpPr>
        <p:spPr>
          <a:xfrm rot="10800000">
            <a:off x="5231904" y="2984231"/>
            <a:ext cx="2769526" cy="311945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8461043" y="1236437"/>
            <a:ext cx="4179349" cy="5780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撒旦的生命</a:t>
            </a:r>
            <a:endParaRPr lang="zh-CN" alt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8472264" y="2122290"/>
            <a:ext cx="4179349" cy="5780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人的生命</a:t>
            </a:r>
            <a:endParaRPr lang="zh-CN" alt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8515165" y="2956966"/>
            <a:ext cx="4179349" cy="5780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神的生命</a:t>
            </a:r>
            <a:endParaRPr lang="zh-CN" alt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7896200" y="1236437"/>
            <a:ext cx="4179349" cy="5780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肢体中犯罪的律</a:t>
            </a:r>
            <a:endParaRPr lang="zh-CN" alt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4" name="Text Box 14"/>
          <p:cNvSpPr txBox="1">
            <a:spLocks noChangeArrowheads="1"/>
          </p:cNvSpPr>
          <p:nvPr/>
        </p:nvSpPr>
        <p:spPr bwMode="auto">
          <a:xfrm>
            <a:off x="7896200" y="2129697"/>
            <a:ext cx="4179349" cy="5780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心思里为善的律</a:t>
            </a:r>
            <a:endParaRPr lang="zh-CN" alt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7929051" y="2919626"/>
            <a:ext cx="4166056" cy="5780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生命之灵的律</a:t>
            </a:r>
            <a:endParaRPr lang="zh-CN" alt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21" name="Text Box 14"/>
          <p:cNvSpPr txBox="1">
            <a:spLocks noChangeArrowheads="1"/>
          </p:cNvSpPr>
          <p:nvPr/>
        </p:nvSpPr>
        <p:spPr bwMode="auto">
          <a:xfrm>
            <a:off x="7929051" y="3811499"/>
            <a:ext cx="4179349" cy="5780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神的律（身外）</a:t>
            </a:r>
            <a:endParaRPr lang="zh-CN" alt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10" grpId="0"/>
      <p:bldP spid="14" grpId="0"/>
      <p:bldP spid="15" grpId="0"/>
      <p:bldP spid="2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271464" y="1357313"/>
            <a:ext cx="972108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1.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神的律</a:t>
            </a: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——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外在的圣洁标准</a:t>
            </a:r>
            <a:endParaRPr lang="zh-CN" altLang="en-US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2.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为善的律</a:t>
            </a: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——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人心愿意行善</a:t>
            </a:r>
            <a:endParaRPr lang="zh-CN" altLang="en-US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3.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犯罪的律</a:t>
            </a: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——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肉体中主动犯罪的力量</a:t>
            </a:r>
            <a:endParaRPr lang="zh-CN" altLang="en-US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4.	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生命之灵的律</a:t>
            </a:r>
            <a:r>
              <a:rPr lang="en-US" altLang="zh-CN" sz="3600" b="1" dirty="0">
                <a:latin typeface="幼圆" pitchFamily="49" charset="-122"/>
                <a:ea typeface="幼圆" pitchFamily="49" charset="-122"/>
              </a:rPr>
              <a:t>——</a:t>
            </a: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圣灵释放的得胜能力</a:t>
            </a:r>
            <a:endParaRPr lang="zh-CN" altLang="en-US" sz="36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属灵律的自动运作机制</a:t>
            </a:r>
            <a:endParaRPr lang="zh-CN" altLang="en-US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2356252" y="4576100"/>
            <a:ext cx="8064896" cy="1368152"/>
          </a:xfrm>
          <a:prstGeom prst="wedgeRectCallout">
            <a:avLst>
              <a:gd name="adj1" fmla="val 2785"/>
              <a:gd name="adj2" fmla="val -98899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律不是教条，而是属灵的“自动机制”。你活在哪个生命里，哪个律就自动运行。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271464" y="1357313"/>
            <a:ext cx="972108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律法是圣洁的，但它只能定罪，不能改变人。</a:t>
            </a: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律法像镜子，照出我们的污秽，却不能洗净我们。我们需要更高的生命来胜过律法的定罪。</a:t>
            </a: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神的律</a:t>
            </a:r>
            <a:r>
              <a:rPr lang="en-US" altLang="zh-CN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——</a:t>
            </a: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显明圣洁但不能使人称义</a:t>
            </a:r>
            <a:endParaRPr lang="zh-CN" altLang="en-US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2711624" y="2492896"/>
            <a:ext cx="8064896" cy="1368152"/>
          </a:xfrm>
          <a:prstGeom prst="wedgeRectCallout">
            <a:avLst>
              <a:gd name="adj1" fmla="val 2785"/>
              <a:gd name="adj2" fmla="val -98899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“律法是圣洁的，诫命也是圣洁、公义、良善的。”（罗马书</a:t>
            </a:r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7:12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）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271464" y="1357313"/>
            <a:ext cx="972108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人心愿意行善，但总是失败。意志不能胜过罪。</a:t>
            </a: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这就是许多信徒的挣扎：想做好，却总失败。我们需要一个更强的律来释放我们。</a:t>
            </a: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为善的律</a:t>
            </a:r>
            <a:r>
              <a:rPr lang="en-US" altLang="zh-CN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——</a:t>
            </a: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愿意却无力</a:t>
            </a:r>
            <a:endParaRPr lang="zh-CN" altLang="en-US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2711624" y="2492896"/>
            <a:ext cx="8064896" cy="1368152"/>
          </a:xfrm>
          <a:prstGeom prst="wedgeRectCallout">
            <a:avLst>
              <a:gd name="adj1" fmla="val 2785"/>
              <a:gd name="adj2" fmla="val -98899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“立志为善由得我，只是行出来由不得我。”（罗马书</a:t>
            </a:r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7:18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）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271464" y="1357313"/>
            <a:ext cx="972108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罪的律在我们肢体中运行，使我们自动犯罪。</a:t>
            </a: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这不是偶尔的失败，而是被掳的状态。我们需要被释放！</a:t>
            </a: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犯罪的律</a:t>
            </a:r>
            <a:r>
              <a:rPr lang="en-US" altLang="zh-CN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——</a:t>
            </a: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肉体中的捆绑力量</a:t>
            </a:r>
            <a:endParaRPr lang="zh-CN" altLang="en-US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2711624" y="2492896"/>
            <a:ext cx="8064896" cy="1368152"/>
          </a:xfrm>
          <a:prstGeom prst="wedgeRectCallout">
            <a:avLst>
              <a:gd name="adj1" fmla="val 2785"/>
              <a:gd name="adj2" fmla="val -98899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“我觉得肢体中另有一个律，和我心中的律交战，把我掳去。”（罗马书</a:t>
            </a:r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7:23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）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271464" y="1357313"/>
            <a:ext cx="972108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圣灵的律能自动释放我们脱离罪与死，带来真实的自由。</a:t>
            </a: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3600" b="1" dirty="0">
                <a:latin typeface="幼圆" pitchFamily="49" charset="-122"/>
                <a:ea typeface="幼圆" pitchFamily="49" charset="-122"/>
              </a:rPr>
              <a:t>这是我们得胜的秘诀：不是靠挣扎，而是靠圣灵的律自动运行！</a:t>
            </a:r>
            <a:endParaRPr lang="en-US" altLang="zh-CN" sz="36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生命之灵的律</a:t>
            </a:r>
            <a:r>
              <a:rPr lang="en-US" altLang="zh-CN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——</a:t>
            </a: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释放与得胜</a:t>
            </a:r>
            <a:endParaRPr lang="zh-CN" altLang="en-US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1631504" y="2636912"/>
            <a:ext cx="9145016" cy="1368152"/>
          </a:xfrm>
          <a:prstGeom prst="wedgeRectCallout">
            <a:avLst>
              <a:gd name="adj1" fmla="val 2785"/>
              <a:gd name="adj2" fmla="val -98899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“赐生命之灵的律，在基督耶稣里释放了我，使我脱离罪和死的律了。”（罗马书</a:t>
            </a:r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8:2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）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3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我们每一种生命都对应着一种律，这些律不是外在的规条，而是内在的属灵机制，会自动运行：</a:t>
            </a:r>
            <a:endParaRPr lang="zh-CN" altLang="en-US" sz="36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659396" y="1582812"/>
          <a:ext cx="10765196" cy="384320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340260"/>
                <a:gridCol w="2304256"/>
                <a:gridCol w="1800200"/>
                <a:gridCol w="4320480"/>
              </a:tblGrid>
              <a:tr h="179705">
                <a:tc gridSpan="4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4000" b="1" u="none" strike="noStrike" dirty="0">
                          <a:effectLst/>
                        </a:rPr>
                        <a:t>四律与三生命的对应关系</a:t>
                      </a:r>
                      <a:endParaRPr lang="zh-CN" sz="4000" b="1" i="0" u="none" strike="noStrike" dirty="0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17970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b="1" u="none" strike="noStrike" dirty="0">
                          <a:effectLst/>
                        </a:rPr>
                        <a:t>律名称</a:t>
                      </a:r>
                      <a:endParaRPr lang="zh-CN" sz="2800" b="1" i="0" u="none" strike="noStrike" dirty="0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b="1" u="none" strike="noStrike" dirty="0">
                          <a:effectLst/>
                        </a:rPr>
                        <a:t>来源</a:t>
                      </a:r>
                      <a:endParaRPr lang="zh-CN" sz="2800" b="1" i="0" u="none" strike="noStrike" dirty="0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b="1" u="none" strike="noStrike" dirty="0">
                          <a:effectLst/>
                        </a:rPr>
                        <a:t>所在</a:t>
                      </a:r>
                      <a:endParaRPr lang="zh-CN" sz="2800" b="1" i="0" u="none" strike="noStrike" dirty="0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b="1" u="none" strike="noStrike" dirty="0">
                          <a:effectLst/>
                        </a:rPr>
                        <a:t>功能描述</a:t>
                      </a:r>
                      <a:endParaRPr lang="zh-CN" sz="2800" b="1" i="0" u="none" strike="noStrike" dirty="0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</a:tr>
              <a:tr h="53911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 dirty="0">
                          <a:effectLst/>
                        </a:rPr>
                        <a:t>神的律</a:t>
                      </a:r>
                      <a:endParaRPr lang="zh-CN" sz="2800" b="0" i="0" u="none" strike="noStrike" dirty="0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>
                          <a:effectLst/>
                        </a:rPr>
                        <a:t>神</a:t>
                      </a:r>
                      <a:endParaRPr lang="zh-CN" sz="2800" b="0" i="0" u="none" strike="noStrike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 dirty="0">
                          <a:effectLst/>
                        </a:rPr>
                        <a:t>身外</a:t>
                      </a:r>
                      <a:endParaRPr lang="zh-CN" sz="2800" b="0" i="0" u="none" strike="noStrike" dirty="0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 dirty="0">
                          <a:effectLst/>
                        </a:rPr>
                        <a:t>显明圣洁、公义、良善</a:t>
                      </a:r>
                      <a:endParaRPr lang="zh-CN" sz="2800" b="0" i="0" u="none" strike="noStrike" dirty="0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</a:tr>
              <a:tr h="53911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>
                          <a:effectLst/>
                        </a:rPr>
                        <a:t>为善的律</a:t>
                      </a:r>
                      <a:endParaRPr lang="zh-CN" sz="2800" b="0" i="0" u="none" strike="noStrike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>
                          <a:effectLst/>
                        </a:rPr>
                        <a:t>人的生命</a:t>
                      </a:r>
                      <a:endParaRPr lang="zh-CN" sz="2800" b="0" i="0" u="none" strike="noStrike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>
                          <a:effectLst/>
                        </a:rPr>
                        <a:t>魂</a:t>
                      </a:r>
                      <a:br>
                        <a:rPr lang="zh-CN" sz="2800" u="none" strike="noStrike">
                          <a:effectLst/>
                        </a:rPr>
                      </a:br>
                      <a:r>
                        <a:rPr lang="zh-CN" sz="2800" u="none" strike="noStrike">
                          <a:effectLst/>
                        </a:rPr>
                        <a:t>（心思）</a:t>
                      </a:r>
                      <a:endParaRPr lang="zh-CN" sz="2800" b="0" i="0" u="none" strike="noStrike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 dirty="0">
                          <a:effectLst/>
                        </a:rPr>
                        <a:t>愿望行善但无力实行</a:t>
                      </a:r>
                      <a:endParaRPr lang="zh-CN" sz="2800" b="0" i="0" u="none" strike="noStrike" dirty="0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</a:tr>
              <a:tr h="35941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>
                          <a:effectLst/>
                        </a:rPr>
                        <a:t>犯罪的律</a:t>
                      </a:r>
                      <a:endParaRPr lang="zh-CN" sz="2800" b="0" i="0" u="none" strike="noStrike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>
                          <a:effectLst/>
                        </a:rPr>
                        <a:t>撒但的生命</a:t>
                      </a:r>
                      <a:endParaRPr lang="zh-CN" sz="2800" b="0" i="0" u="none" strike="noStrike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>
                          <a:effectLst/>
                        </a:rPr>
                        <a:t>体</a:t>
                      </a:r>
                      <a:br>
                        <a:rPr lang="zh-CN" sz="2800" u="none" strike="noStrike">
                          <a:effectLst/>
                        </a:rPr>
                      </a:br>
                      <a:r>
                        <a:rPr lang="zh-CN" sz="2800" u="none" strike="noStrike">
                          <a:effectLst/>
                        </a:rPr>
                        <a:t>（肢体）</a:t>
                      </a:r>
                      <a:endParaRPr lang="zh-CN" sz="2800" b="0" i="0" u="none" strike="noStrike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sz="2800" u="none" strike="noStrike">
                          <a:effectLst/>
                        </a:rPr>
                        <a:t>引诱犯罪、抵挡神</a:t>
                      </a:r>
                      <a:endParaRPr lang="zh-CN" sz="2800" b="0" i="0" u="none" strike="noStrike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</a:tr>
              <a:tr h="53911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>
                          <a:effectLst/>
                        </a:rPr>
                        <a:t>生命之灵的律</a:t>
                      </a:r>
                      <a:endParaRPr lang="zh-CN" sz="2800" b="0" i="0" u="none" strike="noStrike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>
                          <a:effectLst/>
                        </a:rPr>
                        <a:t>神的生命</a:t>
                      </a:r>
                      <a:endParaRPr lang="zh-CN" sz="2800" b="0" i="0" u="none" strike="noStrike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>
                          <a:effectLst/>
                        </a:rPr>
                        <a:t>灵</a:t>
                      </a:r>
                      <a:endParaRPr lang="zh-CN" sz="2800" b="0" i="0" u="none" strike="noStrike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zh-CN" sz="2800" u="none" strike="noStrike" dirty="0">
                          <a:effectLst/>
                        </a:rPr>
                        <a:t>自动释放、带来得胜</a:t>
                      </a:r>
                      <a:endParaRPr lang="zh-CN" sz="2800" b="0" i="0" u="none" strike="noStrike" dirty="0">
                        <a:solidFill>
                          <a:srgbClr val="000000"/>
                        </a:solidFill>
                        <a:effectLst/>
                        <a:latin typeface="DengXian" panose="02010600030101010101" pitchFamily="2" charset="-122"/>
                        <a:ea typeface="DengXian" panose="02010600030101010101" pitchFamily="2" charset="-122"/>
                      </a:endParaRPr>
                    </a:p>
                  </a:txBody>
                  <a:tcPr marL="5443" marR="5443" marT="5443" marB="0" anchor="ctr"/>
                </a:tc>
              </a:tr>
            </a:tbl>
          </a:graphicData>
        </a:graphic>
      </p:graphicFrame>
      <p:sp>
        <p:nvSpPr>
          <p:cNvPr id="8" name="Text Box 44"/>
          <p:cNvSpPr txBox="1">
            <a:spLocks noChangeArrowheads="1"/>
          </p:cNvSpPr>
          <p:nvPr/>
        </p:nvSpPr>
        <p:spPr bwMode="auto">
          <a:xfrm>
            <a:off x="1606614" y="151651"/>
            <a:ext cx="8280920" cy="2862322"/>
          </a:xfrm>
          <a:prstGeom prst="rect">
            <a:avLst/>
          </a:prstGeom>
          <a:gradFill>
            <a:gsLst>
              <a:gs pos="0">
                <a:schemeClr val="accent5">
                  <a:lumMod val="40000"/>
                  <a:lumOff val="60000"/>
                </a:schemeClr>
              </a:gs>
              <a:gs pos="50000">
                <a:schemeClr val="bg1"/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5400000" scaled="0"/>
          </a:gradFill>
          <a:ln w="9525">
            <a:noFill/>
            <a:miter lim="800000"/>
          </a:ln>
        </p:spPr>
        <p:txBody>
          <a:bodyPr wrap="square" lIns="288000">
            <a:spAutoFit/>
          </a:bodyPr>
          <a:lstStyle/>
          <a:p>
            <a:r>
              <a:rPr lang="zh-CN" altLang="en-US" sz="36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华康简魏碑" pitchFamily="65" charset="-122"/>
              </a:rPr>
              <a:t>这些律就像“属灵的自然法则”，你活在哪个生命里，哪个律就自动运行。比如你活在肉体里，犯罪的律就会发动；你活在灵里，生命之灵的律就会释放你。关键不是努力，而是“位置”。</a:t>
            </a:r>
            <a:endParaRPr lang="zh-CN" alt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华康简魏碑" pitchFamily="65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271464" y="1357313"/>
            <a:ext cx="972108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spcBef>
                <a:spcPts val="1200"/>
              </a:spcBef>
              <a:buClr>
                <a:srgbClr val="FFFF00"/>
              </a:buClr>
            </a:pP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属灵得胜不是靠意志，而是靠“位置”与“顺服”：</a:t>
            </a: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</a:pPr>
            <a:endParaRPr lang="en-US" altLang="zh-CN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每日转向灵：不是靠感觉，而是凭信心进入灵里（罗</a:t>
            </a: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8:6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）</a:t>
            </a:r>
            <a:endParaRPr lang="zh-CN" altLang="en-US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默想神的话语：神的话是灵，是生命（约</a:t>
            </a: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6:63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）</a:t>
            </a:r>
            <a:endParaRPr lang="zh-CN" altLang="en-US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顺服灵里的感觉：灵的直觉比魂的判断更准确</a:t>
            </a:r>
            <a:endParaRPr lang="zh-CN" altLang="en-US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拒绝靠魂做决定：魂的意志虽愿意，但无法胜过罪</a:t>
            </a:r>
            <a:endParaRPr lang="zh-CN" altLang="en-US" sz="28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治死肉体的行为：靠圣灵治死身体的恶行（罗</a:t>
            </a:r>
            <a:r>
              <a:rPr lang="en-US" altLang="zh-CN" sz="2800" b="1" dirty="0">
                <a:latin typeface="幼圆" pitchFamily="49" charset="-122"/>
                <a:ea typeface="幼圆" pitchFamily="49" charset="-122"/>
              </a:rPr>
              <a:t>8:13</a:t>
            </a:r>
            <a:r>
              <a:rPr lang="zh-CN" altLang="en-US" sz="2800" b="1" dirty="0">
                <a:latin typeface="幼圆" pitchFamily="49" charset="-122"/>
                <a:ea typeface="幼圆" pitchFamily="49" charset="-122"/>
              </a:rPr>
              <a:t>）</a:t>
            </a:r>
            <a:endParaRPr lang="zh-CN" altLang="en-US" sz="28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如何让生命之灵的律自动运行？</a:t>
            </a:r>
            <a:endParaRPr lang="zh-CN" altLang="en-US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" name="AutoShape 8"/>
          <p:cNvSpPr>
            <a:spLocks noChangeArrowheads="1"/>
          </p:cNvSpPr>
          <p:nvPr/>
        </p:nvSpPr>
        <p:spPr bwMode="auto">
          <a:xfrm>
            <a:off x="4182353" y="1362645"/>
            <a:ext cx="5943034" cy="938385"/>
          </a:xfrm>
          <a:prstGeom prst="wedgeRectCallout">
            <a:avLst>
              <a:gd name="adj1" fmla="val 2162"/>
              <a:gd name="adj2" fmla="val 106965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pPr eaLnBrk="0" hangingPunct="0"/>
            <a:r>
              <a:rPr lang="zh-CN" altLang="en-US" sz="2600" b="1" dirty="0">
                <a:solidFill>
                  <a:srgbClr val="660033"/>
                </a:solidFill>
                <a:latin typeface="SimSun" panose="02010600030101010101" pitchFamily="2" charset="-122"/>
                <a:ea typeface="幼圆" pitchFamily="49" charset="-122"/>
              </a:rPr>
              <a:t>体贴肉体的就是死，体贴圣灵的乃是生命</a:t>
            </a:r>
            <a:r>
              <a:rPr lang="zh-CN" altLang="en-US" sz="2800" b="1" dirty="0">
                <a:solidFill>
                  <a:srgbClr val="660033"/>
                </a:solidFill>
                <a:latin typeface="SimSun" panose="02010600030101010101" pitchFamily="2" charset="-122"/>
                <a:ea typeface="幼圆" pitchFamily="49" charset="-122"/>
              </a:rPr>
              <a:t>平安</a:t>
            </a:r>
            <a:r>
              <a:rPr lang="zh-CN" altLang="en-US" sz="2600" b="1" dirty="0">
                <a:solidFill>
                  <a:srgbClr val="660033"/>
                </a:solidFill>
                <a:latin typeface="SimSun" panose="02010600030101010101" pitchFamily="2" charset="-122"/>
                <a:ea typeface="幼圆" pitchFamily="49" charset="-122"/>
              </a:rPr>
              <a:t>。</a:t>
            </a:r>
            <a:r>
              <a:rPr lang="en-US" altLang="zh-CN" sz="2600" b="1" dirty="0">
                <a:solidFill>
                  <a:srgbClr val="660033"/>
                </a:solidFill>
                <a:latin typeface="SimSun" panose="02010600030101010101" pitchFamily="2" charset="-122"/>
                <a:ea typeface="幼圆" pitchFamily="49" charset="-122"/>
              </a:rPr>
              <a:t> (</a:t>
            </a:r>
            <a:r>
              <a:rPr lang="zh-CN" altLang="en-US" sz="2600" b="1" dirty="0">
                <a:solidFill>
                  <a:srgbClr val="660033"/>
                </a:solidFill>
                <a:latin typeface="SimSun" panose="02010600030101010101" pitchFamily="2" charset="-122"/>
                <a:ea typeface="幼圆" pitchFamily="49" charset="-122"/>
              </a:rPr>
              <a:t>罗</a:t>
            </a:r>
            <a:r>
              <a:rPr lang="en-US" altLang="zh-CN" sz="2600" b="1" dirty="0">
                <a:solidFill>
                  <a:srgbClr val="660033"/>
                </a:solidFill>
                <a:latin typeface="SimSun" panose="02010600030101010101" pitchFamily="2" charset="-122"/>
                <a:ea typeface="幼圆" pitchFamily="49" charset="-122"/>
              </a:rPr>
              <a:t>8:6)</a:t>
            </a:r>
            <a:endParaRPr lang="en-US" altLang="zh-CN" sz="2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6" name="AutoShape 8"/>
          <p:cNvSpPr>
            <a:spLocks noChangeArrowheads="1"/>
          </p:cNvSpPr>
          <p:nvPr/>
        </p:nvSpPr>
        <p:spPr bwMode="auto">
          <a:xfrm>
            <a:off x="2969595" y="2082898"/>
            <a:ext cx="7121650" cy="938385"/>
          </a:xfrm>
          <a:prstGeom prst="wedgeRectCallout">
            <a:avLst>
              <a:gd name="adj1" fmla="val 2162"/>
              <a:gd name="adj2" fmla="val 106965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r>
              <a:rPr lang="zh-CN" altLang="en-US" sz="28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叫人活着的乃是灵，肉体是无益的。我对你们所说的话就是灵，就是生命。</a:t>
            </a:r>
            <a:r>
              <a:rPr lang="en-US" altLang="zh-CN" sz="28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28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约</a:t>
            </a:r>
            <a:r>
              <a:rPr lang="en-US" altLang="zh-CN" sz="28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6:63)</a:t>
            </a:r>
            <a:endParaRPr lang="zh-CN" altLang="en-US" sz="28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3215680" y="3640894"/>
            <a:ext cx="7121650" cy="938385"/>
          </a:xfrm>
          <a:prstGeom prst="wedgeRectCallout">
            <a:avLst>
              <a:gd name="adj1" fmla="val 2162"/>
              <a:gd name="adj2" fmla="val 106965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r>
              <a:rPr lang="zh-CN" altLang="en-US" sz="28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你们若顺从肉体活着，必要死；若靠着圣灵治死身体的恶行，必要活着。</a:t>
            </a:r>
            <a:r>
              <a:rPr lang="en-US" altLang="zh-CN" sz="28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(</a:t>
            </a:r>
            <a:r>
              <a:rPr lang="zh-CN" altLang="en-US" sz="28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罗</a:t>
            </a:r>
            <a:r>
              <a:rPr lang="en-US" altLang="zh-CN" sz="28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8:13)</a:t>
            </a:r>
            <a:endParaRPr lang="zh-CN" altLang="en-US" sz="28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3794278" y="1525197"/>
            <a:ext cx="7240904" cy="3744416"/>
          </a:xfrm>
          <a:prstGeom prst="cloudCallout">
            <a:avLst>
              <a:gd name="adj1" fmla="val 40477"/>
              <a:gd name="adj2" fmla="val 3605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属灵操练不是宗教行为，而是生命的流露。你越多活在灵里，生命之灵的律就越自然地释放你，使你不再挣扎，而是得胜。</a:t>
            </a:r>
            <a:endParaRPr lang="zh-CN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1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21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21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39416" y="1143000"/>
            <a:ext cx="10585176" cy="5143500"/>
          </a:xfrm>
          <a:prstGeom prst="rect">
            <a:avLst/>
          </a:prstGeom>
          <a:solidFill>
            <a:schemeClr val="bg1">
              <a:alpha val="84000"/>
            </a:schemeClr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en-US" dirty="0">
              <a:ea typeface="SimSun" panose="02010600030101010101" pitchFamily="2" charset="-122"/>
            </a:endParaRPr>
          </a:p>
        </p:txBody>
      </p:sp>
      <p:sp>
        <p:nvSpPr>
          <p:cNvPr id="92164" name="Text Box 4"/>
          <p:cNvSpPr txBox="1">
            <a:spLocks noChangeArrowheads="1"/>
          </p:cNvSpPr>
          <p:nvPr/>
        </p:nvSpPr>
        <p:spPr bwMode="auto">
          <a:xfrm>
            <a:off x="1271464" y="1357313"/>
            <a:ext cx="9721080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spcBef>
                <a:spcPts val="1200"/>
              </a:spcBef>
              <a:buClr>
                <a:srgbClr val="FFFF00"/>
              </a:buClr>
            </a:pPr>
            <a:r>
              <a:rPr lang="zh-CN" altLang="en-US" sz="3200" b="1" dirty="0">
                <a:latin typeface="幼圆" pitchFamily="49" charset="-122"/>
                <a:ea typeface="幼圆" pitchFamily="49" charset="-122"/>
              </a:rPr>
              <a:t>神不是要我们成为“更好的人”，而是要我们成为有有神的人</a:t>
            </a:r>
            <a:r>
              <a:rPr lang="en-US" altLang="zh-CN" sz="3200" b="1" dirty="0">
                <a:latin typeface="幼圆" pitchFamily="49" charset="-122"/>
                <a:ea typeface="幼圆" pitchFamily="49" charset="-122"/>
              </a:rPr>
              <a:t>——</a:t>
            </a:r>
            <a:r>
              <a:rPr lang="zh-CN" altLang="en-US" sz="3200" b="1" dirty="0">
                <a:latin typeface="幼圆" pitchFamily="49" charset="-122"/>
                <a:ea typeface="幼圆" pitchFamily="49" charset="-122"/>
              </a:rPr>
              <a:t>活出祂的生命：</a:t>
            </a:r>
            <a:endParaRPr lang="en-US" altLang="zh-CN" sz="32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3200" b="1" dirty="0">
                <a:latin typeface="幼圆" pitchFamily="49" charset="-122"/>
                <a:ea typeface="幼圆" pitchFamily="49" charset="-122"/>
              </a:rPr>
              <a:t>善人靠魂，终究失败</a:t>
            </a:r>
            <a:endParaRPr lang="zh-CN" altLang="en-US" sz="32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3200" b="1" dirty="0">
                <a:latin typeface="幼圆" pitchFamily="49" charset="-122"/>
                <a:ea typeface="幼圆" pitchFamily="49" charset="-122"/>
              </a:rPr>
              <a:t>恶人靠肉体，陷入罪中</a:t>
            </a:r>
            <a:endParaRPr lang="zh-CN" altLang="en-US" sz="3200" b="1" dirty="0">
              <a:latin typeface="幼圆" pitchFamily="49" charset="-122"/>
              <a:ea typeface="幼圆" pitchFamily="49" charset="-122"/>
            </a:endParaRPr>
          </a:p>
          <a:p>
            <a:pPr algn="just">
              <a:spcBef>
                <a:spcPts val="1200"/>
              </a:spcBef>
              <a:buClr>
                <a:srgbClr val="FFFF00"/>
              </a:buClr>
              <a:buFont typeface="Wingdings" panose="05000000000000000000" pitchFamily="2" charset="2"/>
              <a:buChar char="n"/>
            </a:pPr>
            <a:r>
              <a:rPr lang="zh-CN" altLang="en-US" sz="3200" b="1" dirty="0">
                <a:latin typeface="幼圆" pitchFamily="49" charset="-122"/>
                <a:ea typeface="幼圆" pitchFamily="49" charset="-122"/>
              </a:rPr>
              <a:t>神人靠灵，活出神的荣耀</a:t>
            </a:r>
            <a:endParaRPr lang="zh-CN" altLang="en-US" sz="3200" b="1" dirty="0"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796778" y="183991"/>
            <a:ext cx="9900592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幼圆" pitchFamily="49" charset="-122"/>
                <a:ea typeface="幼圆" pitchFamily="49" charset="-122"/>
                <a:cs typeface="+mj-cs"/>
              </a:rPr>
              <a:t>神的目标：不是善人，而是有祂生命人</a:t>
            </a:r>
            <a:endParaRPr lang="zh-CN" altLang="en-US" sz="4000" kern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幼圆" pitchFamily="49" charset="-122"/>
              <a:ea typeface="幼圆" pitchFamily="49" charset="-122"/>
              <a:cs typeface="+mj-cs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002658" y="4654588"/>
            <a:ext cx="7488832" cy="1297993"/>
          </a:xfrm>
          <a:prstGeom prst="rect">
            <a:avLst/>
          </a:prstGeom>
          <a:solidFill>
            <a:srgbClr val="FFFF99"/>
          </a:solidFill>
          <a:ln w="38100">
            <a:solidFill>
              <a:schemeClr val="bg1"/>
            </a:solidFill>
            <a:miter lim="800000"/>
          </a:ln>
        </p:spPr>
        <p:txBody>
          <a:bodyPr wrap="square" lIns="288000" tIns="216000" rIns="288000" bIns="216000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dirty="0">
                <a:solidFill>
                  <a:srgbClr val="660033"/>
                </a:solidFill>
                <a:ea typeface="楷体_GB2312" pitchFamily="49" charset="-122"/>
              </a:rPr>
              <a:t>“若有人在基督里，他就是新造的人，旧事已过，都变成新的了。”（哥林多后书</a:t>
            </a:r>
            <a:r>
              <a:rPr lang="en-US" altLang="zh-CN" sz="2800" dirty="0">
                <a:solidFill>
                  <a:srgbClr val="660033"/>
                </a:solidFill>
                <a:ea typeface="楷体_GB2312" pitchFamily="49" charset="-122"/>
              </a:rPr>
              <a:t>5:17</a:t>
            </a:r>
            <a:r>
              <a:rPr lang="zh-CN" altLang="en-US" sz="2800" dirty="0">
                <a:solidFill>
                  <a:srgbClr val="660033"/>
                </a:solidFill>
                <a:ea typeface="楷体_GB2312" pitchFamily="49" charset="-122"/>
              </a:rPr>
              <a:t>）</a:t>
            </a:r>
            <a:endParaRPr lang="zh-CN" altLang="en-US" sz="2800" dirty="0">
              <a:solidFill>
                <a:srgbClr val="660033"/>
              </a:solidFill>
              <a:ea typeface="楷体_GB2312" pitchFamily="49" charset="-122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2423592" y="928687"/>
            <a:ext cx="8133465" cy="4677400"/>
          </a:xfrm>
          <a:prstGeom prst="cloudCallout">
            <a:avLst>
              <a:gd name="adj1" fmla="val 40477"/>
              <a:gd name="adj2" fmla="val 3605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r>
              <a:rPr lang="zh-CN" altLang="en-US" sz="3600" dirty="0">
                <a:latin typeface="KaiTi" panose="02010609060101010101" pitchFamily="49" charset="-122"/>
                <a:ea typeface="KaiTi" panose="02010609060101010101" pitchFamily="49" charset="-122"/>
              </a:rPr>
              <a:t>今天你愿意成为一个有神生命的人吗？不是靠自己努力，而是靠神的生命在你里面运行。愿我们都转向灵，活在生命之灵的律中，成为神荣耀的彰显！</a:t>
            </a:r>
            <a:endParaRPr lang="zh-CN" altLang="zh-CN" sz="36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21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21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21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07368" y="0"/>
            <a:ext cx="4968552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190E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为何信主后仍软弱？</a:t>
            </a:r>
            <a:endParaRPr lang="zh-CN" altLang="en-US" sz="4000" kern="0" dirty="0">
              <a:solidFill>
                <a:srgbClr val="190EF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1055440" y="1143000"/>
            <a:ext cx="9505056" cy="288032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b="1" kern="0" dirty="0">
                <a:solidFill>
                  <a:srgbClr val="FFFFFF"/>
                </a:solidFill>
                <a:latin typeface="幼圆" pitchFamily="49" charset="-122"/>
                <a:ea typeface="幼圆" pitchFamily="49" charset="-122"/>
              </a:rPr>
              <a:t>许多基督徒信主多年，却仍在罪中挣扎，无法活出神的荣耀。这不是因为我们不够努力，而是因为我们不了解自己里面的生命结构与属灵律的运作。</a:t>
            </a:r>
            <a:endParaRPr lang="en-US" altLang="zh-CN" sz="3600" b="1" kern="0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2891644" y="4077072"/>
            <a:ext cx="7776864" cy="1800200"/>
          </a:xfrm>
          <a:prstGeom prst="wedgeRectCallout">
            <a:avLst>
              <a:gd name="adj1" fmla="val 555"/>
              <a:gd name="adj2" fmla="val -97855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我真是苦啊！谁能救我脱离这取死的身体呢？感谢神，靠着我们的主耶稣基督就能脱离了。（罗马书</a:t>
            </a:r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7:24–25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）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5" name="AutoShape 5"/>
          <p:cNvSpPr>
            <a:spLocks noChangeArrowheads="1"/>
          </p:cNvSpPr>
          <p:nvPr/>
        </p:nvSpPr>
        <p:spPr bwMode="auto">
          <a:xfrm>
            <a:off x="3411221" y="1916832"/>
            <a:ext cx="7272808" cy="3651522"/>
          </a:xfrm>
          <a:prstGeom prst="cloudCallout">
            <a:avLst>
              <a:gd name="adj1" fmla="val 40477"/>
              <a:gd name="adj2" fmla="val 3605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r>
              <a:rPr lang="zh-CN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保罗的呼喊也是我们的呼喊。今天我们要从神的话语中找到答案，认识我们里面的三个生命与四个律，才能真正得自由。</a:t>
            </a:r>
            <a:endParaRPr lang="zh-CN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5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4"/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gradFill rotWithShape="0">
            <a:gsLst>
              <a:gs pos="0">
                <a:srgbClr val="5E9EFF"/>
              </a:gs>
              <a:gs pos="20000">
                <a:srgbClr val="85C2FF">
                  <a:alpha val="92400"/>
                </a:srgbClr>
              </a:gs>
              <a:gs pos="35000">
                <a:srgbClr val="C4D6EB">
                  <a:alpha val="86700"/>
                </a:srgbClr>
              </a:gs>
              <a:gs pos="50000">
                <a:srgbClr val="FFEBFA">
                  <a:alpha val="81000"/>
                </a:srgbClr>
              </a:gs>
              <a:gs pos="65000">
                <a:srgbClr val="C4D6EB">
                  <a:alpha val="86700"/>
                </a:srgbClr>
              </a:gs>
              <a:gs pos="80001">
                <a:srgbClr val="85C2FF">
                  <a:alpha val="92400"/>
                </a:srgbClr>
              </a:gs>
              <a:gs pos="100000">
                <a:srgbClr val="5E9EFF"/>
              </a:gs>
            </a:gsLst>
            <a:lin ang="5400000" scaled="1"/>
          </a:gradFill>
          <a:ln w="9525">
            <a:solidFill>
              <a:srgbClr val="000000"/>
            </a:solidFill>
            <a:miter lim="800000"/>
          </a:ln>
          <a:effectLst/>
        </p:spPr>
        <p:txBody>
          <a:bodyPr wrap="none" anchor="ctr"/>
          <a:lstStyle/>
          <a:p>
            <a:endParaRPr lang="zh-CN" altLang="en-US">
              <a:solidFill>
                <a:srgbClr val="000000"/>
              </a:solidFill>
              <a:ea typeface="SimSun" panose="02010600030101010101" pitchFamily="2" charset="-122"/>
            </a:endParaRPr>
          </a:p>
        </p:txBody>
      </p:sp>
      <p:sp>
        <p:nvSpPr>
          <p:cNvPr id="26" name="Text Box 14"/>
          <p:cNvSpPr txBox="1">
            <a:spLocks noChangeArrowheads="1"/>
          </p:cNvSpPr>
          <p:nvPr/>
        </p:nvSpPr>
        <p:spPr bwMode="auto">
          <a:xfrm>
            <a:off x="844832" y="656220"/>
            <a:ext cx="670376" cy="5008408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vert="eaVert"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一个得救的人</a:t>
            </a:r>
            <a:endParaRPr lang="zh-CN" altLang="en-US" sz="60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grpSp>
        <p:nvGrpSpPr>
          <p:cNvPr id="18" name="组合 17"/>
          <p:cNvGrpSpPr/>
          <p:nvPr/>
        </p:nvGrpSpPr>
        <p:grpSpPr>
          <a:xfrm>
            <a:off x="2279576" y="638886"/>
            <a:ext cx="5008408" cy="5008408"/>
            <a:chOff x="3591796" y="924796"/>
            <a:chExt cx="5008408" cy="5008408"/>
          </a:xfrm>
        </p:grpSpPr>
        <p:grpSp>
          <p:nvGrpSpPr>
            <p:cNvPr id="6" name="组合 5"/>
            <p:cNvGrpSpPr/>
            <p:nvPr/>
          </p:nvGrpSpPr>
          <p:grpSpPr>
            <a:xfrm>
              <a:off x="3591796" y="924796"/>
              <a:ext cx="5008408" cy="5008408"/>
              <a:chOff x="3955654" y="2311889"/>
              <a:chExt cx="3386352" cy="3386352"/>
            </a:xfrm>
          </p:grpSpPr>
          <p:sp>
            <p:nvSpPr>
              <p:cNvPr id="5" name="椭圆 4"/>
              <p:cNvSpPr/>
              <p:nvPr/>
            </p:nvSpPr>
            <p:spPr>
              <a:xfrm>
                <a:off x="3955654" y="2311889"/>
                <a:ext cx="3386352" cy="3386352"/>
              </a:xfrm>
              <a:prstGeom prst="ellipse">
                <a:avLst/>
              </a:prstGeom>
              <a:solidFill>
                <a:schemeClr val="accent4">
                  <a:lumMod val="60000"/>
                  <a:lumOff val="4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 dirty="0"/>
              </a:p>
            </p:txBody>
          </p:sp>
          <p:sp>
            <p:nvSpPr>
              <p:cNvPr id="4" name="椭圆 3"/>
              <p:cNvSpPr/>
              <p:nvPr/>
            </p:nvSpPr>
            <p:spPr>
              <a:xfrm>
                <a:off x="4594174" y="2950409"/>
                <a:ext cx="2109308" cy="2109308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3" name="椭圆 2"/>
              <p:cNvSpPr/>
              <p:nvPr/>
            </p:nvSpPr>
            <p:spPr>
              <a:xfrm>
                <a:off x="5216781" y="3573016"/>
                <a:ext cx="864096" cy="864096"/>
              </a:xfrm>
              <a:prstGeom prst="ellipse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>
              <a:off x="5617360" y="2780928"/>
              <a:ext cx="850072" cy="1129476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endParaRPr lang="en-US" altLang="zh-CN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r>
                <a:rPr lang="zh-CN" altLang="en-US" sz="6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Hei" panose="02010609060101010101" pitchFamily="49" charset="-122"/>
                  <a:ea typeface="SimHei" panose="02010609060101010101" pitchFamily="49" charset="-122"/>
                </a:rPr>
                <a:t>灵</a:t>
              </a:r>
              <a:endParaRPr lang="zh-CN" altLang="en-US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</p:txBody>
        </p:sp>
        <p:sp>
          <p:nvSpPr>
            <p:cNvPr id="11" name="Text Box 14"/>
            <p:cNvSpPr txBox="1">
              <a:spLocks noChangeArrowheads="1"/>
            </p:cNvSpPr>
            <p:nvPr/>
          </p:nvSpPr>
          <p:spPr bwMode="auto">
            <a:xfrm>
              <a:off x="6400878" y="2004916"/>
              <a:ext cx="850072" cy="1129476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endParaRPr lang="en-US" altLang="zh-CN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r>
                <a:rPr lang="zh-CN" altLang="en-US" sz="6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Hei" panose="02010609060101010101" pitchFamily="49" charset="-122"/>
                  <a:ea typeface="SimHei" panose="02010609060101010101" pitchFamily="49" charset="-122"/>
                </a:rPr>
                <a:t>魂</a:t>
              </a:r>
              <a:endParaRPr lang="zh-CN" altLang="en-US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</p:txBody>
        </p:sp>
        <p:sp>
          <p:nvSpPr>
            <p:cNvPr id="13" name="Text Box 14"/>
            <p:cNvSpPr txBox="1">
              <a:spLocks noChangeArrowheads="1"/>
            </p:cNvSpPr>
            <p:nvPr/>
          </p:nvSpPr>
          <p:spPr bwMode="auto">
            <a:xfrm>
              <a:off x="6923779" y="1140376"/>
              <a:ext cx="850072" cy="1129476"/>
            </a:xfrm>
            <a:prstGeom prst="rect">
              <a:avLst/>
            </a:prstGeom>
            <a:noFill/>
            <a:ln w="9525" algn="ctr">
              <a:noFill/>
              <a:miter lim="800000"/>
            </a:ln>
            <a:effectLst/>
          </p:spPr>
          <p:txBody>
            <a:bodyPr wrap="square">
              <a:spAutoFit/>
            </a:bodyPr>
            <a:lstStyle/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endParaRPr lang="en-US" altLang="zh-CN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  <a:p>
              <a:pPr>
                <a:lnSpc>
                  <a:spcPts val="3700"/>
                </a:lnSpc>
                <a:spcBef>
                  <a:spcPts val="600"/>
                </a:spcBef>
                <a:defRPr/>
              </a:pPr>
              <a:r>
                <a:rPr lang="zh-CN" altLang="en-US" sz="6000" b="1" dirty="0">
                  <a:solidFill>
                    <a:srgbClr val="000099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SimHei" panose="02010609060101010101" pitchFamily="49" charset="-122"/>
                  <a:ea typeface="SimHei" panose="02010609060101010101" pitchFamily="49" charset="-122"/>
                </a:rPr>
                <a:t>体</a:t>
              </a:r>
              <a:endParaRPr lang="zh-CN" altLang="en-US" sz="6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endParaRPr>
            </a:p>
          </p:txBody>
        </p:sp>
      </p:grpSp>
      <p:sp>
        <p:nvSpPr>
          <p:cNvPr id="19" name="箭头: 右 18"/>
          <p:cNvSpPr/>
          <p:nvPr/>
        </p:nvSpPr>
        <p:spPr>
          <a:xfrm rot="10800000">
            <a:off x="6528048" y="1358966"/>
            <a:ext cx="1944216" cy="288032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0" name="箭头: 右 19"/>
          <p:cNvSpPr/>
          <p:nvPr/>
        </p:nvSpPr>
        <p:spPr>
          <a:xfrm rot="10800000">
            <a:off x="6036595" y="2223061"/>
            <a:ext cx="2424448" cy="288032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3" name="箭头: 右 22"/>
          <p:cNvSpPr/>
          <p:nvPr/>
        </p:nvSpPr>
        <p:spPr>
          <a:xfrm rot="10800000">
            <a:off x="5231904" y="3008145"/>
            <a:ext cx="3240360" cy="288032"/>
          </a:xfrm>
          <a:prstGeom prst="rightArrow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bg1"/>
              </a:solidFill>
            </a:endParaRPr>
          </a:p>
        </p:txBody>
      </p:sp>
      <p:sp>
        <p:nvSpPr>
          <p:cNvPr id="27" name="Text Box 14"/>
          <p:cNvSpPr txBox="1">
            <a:spLocks noChangeArrowheads="1"/>
          </p:cNvSpPr>
          <p:nvPr/>
        </p:nvSpPr>
        <p:spPr bwMode="auto">
          <a:xfrm>
            <a:off x="8461043" y="1236437"/>
            <a:ext cx="4179349" cy="5780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撒旦的生命</a:t>
            </a:r>
            <a:endParaRPr lang="zh-CN" alt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28" name="Text Box 14"/>
          <p:cNvSpPr txBox="1">
            <a:spLocks noChangeArrowheads="1"/>
          </p:cNvSpPr>
          <p:nvPr/>
        </p:nvSpPr>
        <p:spPr bwMode="auto">
          <a:xfrm>
            <a:off x="8472264" y="2122290"/>
            <a:ext cx="4179349" cy="5780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人的生命</a:t>
            </a:r>
            <a:endParaRPr lang="zh-CN" alt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29" name="Text Box 14"/>
          <p:cNvSpPr txBox="1">
            <a:spLocks noChangeArrowheads="1"/>
          </p:cNvSpPr>
          <p:nvPr/>
        </p:nvSpPr>
        <p:spPr bwMode="auto">
          <a:xfrm>
            <a:off x="8515165" y="2956966"/>
            <a:ext cx="4179349" cy="578043"/>
          </a:xfrm>
          <a:prstGeom prst="rect">
            <a:avLst/>
          </a:prstGeom>
          <a:noFill/>
          <a:ln w="9525" algn="ctr">
            <a:noFill/>
            <a:miter lim="800000"/>
          </a:ln>
          <a:effectLst/>
        </p:spPr>
        <p:txBody>
          <a:bodyPr wrap="square">
            <a:spAutoFit/>
          </a:bodyPr>
          <a:lstStyle/>
          <a:p>
            <a:pPr>
              <a:lnSpc>
                <a:spcPts val="3700"/>
              </a:lnSpc>
              <a:spcBef>
                <a:spcPts val="600"/>
              </a:spcBef>
              <a:defRPr/>
            </a:pPr>
            <a:r>
              <a:rPr lang="zh-CN" altLang="en-US" sz="44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imHei" panose="02010609060101010101" pitchFamily="49" charset="-122"/>
                <a:ea typeface="SimHei" panose="02010609060101010101" pitchFamily="49" charset="-122"/>
              </a:rPr>
              <a:t>神的生命</a:t>
            </a:r>
            <a:endParaRPr lang="zh-CN" altLang="en-US" sz="44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imHei" panose="02010609060101010101" pitchFamily="49" charset="-122"/>
              <a:ea typeface="SimHei" panose="02010609060101010101" pitchFamily="49" charset="-122"/>
            </a:endParaRPr>
          </a:p>
        </p:txBody>
      </p:sp>
      <p:sp>
        <p:nvSpPr>
          <p:cNvPr id="88072" name="Text Box 8"/>
          <p:cNvSpPr txBox="1">
            <a:spLocks noChangeArrowheads="1"/>
          </p:cNvSpPr>
          <p:nvPr/>
        </p:nvSpPr>
        <p:spPr bwMode="auto">
          <a:xfrm>
            <a:off x="2639616" y="4008407"/>
            <a:ext cx="8773146" cy="2405989"/>
          </a:xfrm>
          <a:prstGeom prst="rect">
            <a:avLst/>
          </a:prstGeom>
          <a:solidFill>
            <a:srgbClr val="FFFF99"/>
          </a:solidFill>
          <a:ln w="38100">
            <a:solidFill>
              <a:schemeClr val="bg1"/>
            </a:solidFill>
            <a:miter lim="800000"/>
          </a:ln>
        </p:spPr>
        <p:txBody>
          <a:bodyPr wrap="square" lIns="288000" tIns="216000" rIns="288000" bIns="216000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660033"/>
                </a:solidFill>
                <a:ea typeface="楷体_GB2312" pitchFamily="49" charset="-122"/>
              </a:rPr>
              <a:t>1. </a:t>
            </a:r>
            <a:r>
              <a:rPr lang="zh-CN" altLang="en-US" sz="3200" dirty="0">
                <a:solidFill>
                  <a:srgbClr val="660033"/>
                </a:solidFill>
                <a:ea typeface="楷体_GB2312" pitchFamily="49" charset="-122"/>
              </a:rPr>
              <a:t>人的生命（魂）</a:t>
            </a:r>
            <a:r>
              <a:rPr lang="en-US" altLang="zh-CN" sz="3200" dirty="0">
                <a:solidFill>
                  <a:srgbClr val="660033"/>
                </a:solidFill>
                <a:ea typeface="楷体_GB2312" pitchFamily="49" charset="-122"/>
              </a:rPr>
              <a:t>——</a:t>
            </a:r>
            <a:r>
              <a:rPr lang="zh-CN" altLang="en-US" sz="3200" dirty="0">
                <a:solidFill>
                  <a:srgbClr val="660033"/>
                </a:solidFill>
                <a:ea typeface="楷体_GB2312" pitchFamily="49" charset="-122"/>
              </a:rPr>
              <a:t>心思、情感、意志</a:t>
            </a:r>
            <a:endParaRPr lang="zh-CN" altLang="en-US" sz="3200" dirty="0">
              <a:solidFill>
                <a:srgbClr val="660033"/>
              </a:solidFill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660033"/>
                </a:solidFill>
                <a:ea typeface="楷体_GB2312" pitchFamily="49" charset="-122"/>
              </a:rPr>
              <a:t>2. </a:t>
            </a:r>
            <a:r>
              <a:rPr lang="zh-CN" altLang="en-US" sz="3200" dirty="0">
                <a:solidFill>
                  <a:srgbClr val="660033"/>
                </a:solidFill>
                <a:ea typeface="楷体_GB2312" pitchFamily="49" charset="-122"/>
              </a:rPr>
              <a:t>撒但的生命（肉体）</a:t>
            </a:r>
            <a:r>
              <a:rPr lang="en-US" altLang="zh-CN" sz="3200" dirty="0">
                <a:solidFill>
                  <a:srgbClr val="660033"/>
                </a:solidFill>
                <a:ea typeface="楷体_GB2312" pitchFamily="49" charset="-122"/>
              </a:rPr>
              <a:t>——</a:t>
            </a:r>
            <a:r>
              <a:rPr lang="zh-CN" altLang="en-US" sz="3200" dirty="0">
                <a:solidFill>
                  <a:srgbClr val="660033"/>
                </a:solidFill>
                <a:ea typeface="楷体_GB2312" pitchFamily="49" charset="-122"/>
              </a:rPr>
              <a:t>罪的基地</a:t>
            </a:r>
            <a:endParaRPr lang="zh-CN" altLang="en-US" sz="3200" dirty="0">
              <a:solidFill>
                <a:srgbClr val="660033"/>
              </a:solidFill>
              <a:ea typeface="楷体_GB2312" pitchFamily="49" charset="-122"/>
            </a:endParaRPr>
          </a:p>
          <a:p>
            <a:pPr>
              <a:spcBef>
                <a:spcPct val="50000"/>
              </a:spcBef>
            </a:pPr>
            <a:r>
              <a:rPr lang="en-US" altLang="zh-CN" sz="3200" dirty="0">
                <a:solidFill>
                  <a:srgbClr val="660033"/>
                </a:solidFill>
                <a:ea typeface="楷体_GB2312" pitchFamily="49" charset="-122"/>
              </a:rPr>
              <a:t>3. </a:t>
            </a:r>
            <a:r>
              <a:rPr lang="zh-CN" altLang="en-US" sz="3200" dirty="0">
                <a:solidFill>
                  <a:srgbClr val="660033"/>
                </a:solidFill>
                <a:ea typeface="楷体_GB2312" pitchFamily="49" charset="-122"/>
              </a:rPr>
              <a:t>神的生命（灵）</a:t>
            </a:r>
            <a:r>
              <a:rPr lang="en-US" altLang="zh-CN" sz="3200" dirty="0">
                <a:solidFill>
                  <a:srgbClr val="660033"/>
                </a:solidFill>
                <a:ea typeface="楷体_GB2312" pitchFamily="49" charset="-122"/>
              </a:rPr>
              <a:t>——</a:t>
            </a:r>
            <a:r>
              <a:rPr lang="zh-CN" altLang="en-US" sz="3200" dirty="0">
                <a:solidFill>
                  <a:srgbClr val="660033"/>
                </a:solidFill>
                <a:ea typeface="楷体_GB2312" pitchFamily="49" charset="-122"/>
              </a:rPr>
              <a:t>圣灵所赐的重生生命</a:t>
            </a:r>
            <a:endParaRPr lang="zh-CN" altLang="en-US" sz="3200" dirty="0">
              <a:solidFill>
                <a:srgbClr val="660033"/>
              </a:solidFill>
              <a:ea typeface="楷体_GB2312" pitchFamily="49" charset="-122"/>
            </a:endParaRPr>
          </a:p>
        </p:txBody>
      </p:sp>
      <p:sp>
        <p:nvSpPr>
          <p:cNvPr id="36" name="AutoShape 5"/>
          <p:cNvSpPr>
            <a:spLocks noChangeArrowheads="1"/>
          </p:cNvSpPr>
          <p:nvPr/>
        </p:nvSpPr>
        <p:spPr bwMode="auto">
          <a:xfrm>
            <a:off x="5028016" y="1987471"/>
            <a:ext cx="6048672" cy="3753875"/>
          </a:xfrm>
          <a:prstGeom prst="cloudCallout">
            <a:avLst>
              <a:gd name="adj1" fmla="val 40477"/>
              <a:gd name="adj2" fmla="val 3605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我们不是单一的存在，而是由灵、魂、体组成。每个部分承载不同的生命来源，也决定我们属灵的状态。</a:t>
            </a:r>
            <a:endParaRPr lang="zh-CN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88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19" grpId="0" animBg="1"/>
      <p:bldP spid="20" grpId="0" animBg="1"/>
      <p:bldP spid="23" grpId="0" animBg="1"/>
      <p:bldP spid="27" grpId="0"/>
      <p:bldP spid="28" grpId="0"/>
      <p:bldP spid="29" grpId="0"/>
      <p:bldP spid="88072" grpId="0" animBg="1"/>
      <p:bldP spid="36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07368" y="0"/>
            <a:ext cx="8208912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190E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人的生命</a:t>
            </a:r>
            <a:r>
              <a:rPr lang="en-US" altLang="zh-CN" sz="4000" kern="0" dirty="0">
                <a:solidFill>
                  <a:srgbClr val="190E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——</a:t>
            </a:r>
            <a:r>
              <a:rPr lang="zh-CN" altLang="en-US" sz="4000" kern="0" dirty="0">
                <a:solidFill>
                  <a:srgbClr val="190E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魂的功能与限制</a:t>
            </a:r>
            <a:endParaRPr lang="zh-CN" altLang="en-US" sz="4000" kern="0" dirty="0">
              <a:solidFill>
                <a:srgbClr val="190EF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1919536" y="1347137"/>
            <a:ext cx="7869710" cy="1982575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b="1" kern="0" dirty="0">
                <a:solidFill>
                  <a:srgbClr val="FFFFFF"/>
                </a:solidFill>
                <a:latin typeface="幼圆" pitchFamily="49" charset="-122"/>
                <a:ea typeface="幼圆" pitchFamily="49" charset="-122"/>
              </a:rPr>
              <a:t>人的魂包括心思、情感、意志，是我们做决定的中心。但因罪的污染，这个生命无法胜过罪。</a:t>
            </a:r>
            <a:endParaRPr lang="en-US" altLang="zh-CN" sz="3600" b="1" kern="0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2999656" y="3645024"/>
            <a:ext cx="7200800" cy="1368152"/>
          </a:xfrm>
          <a:prstGeom prst="wedgeRectCallout">
            <a:avLst>
              <a:gd name="adj1" fmla="val 316"/>
              <a:gd name="adj2" fmla="val -107971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“人心比万物都诡诈，坏到极处，谁能识透呢？”（耶利米书</a:t>
            </a:r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17:9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）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7" name="AutoShape 5"/>
          <p:cNvSpPr>
            <a:spLocks noChangeArrowheads="1"/>
          </p:cNvSpPr>
          <p:nvPr/>
        </p:nvSpPr>
        <p:spPr bwMode="auto">
          <a:xfrm>
            <a:off x="3359696" y="2492896"/>
            <a:ext cx="7869710" cy="3219474"/>
          </a:xfrm>
          <a:prstGeom prst="cloudCallout">
            <a:avLst>
              <a:gd name="adj1" fmla="val 40477"/>
              <a:gd name="adj2" fmla="val 3605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我们常以为只要“立志为善”就能改变，但魂的生命已经受污染，必须被更新，不能成为我们属灵生活的根基。</a:t>
            </a:r>
            <a:endParaRPr lang="zh-CN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7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07368" y="0"/>
            <a:ext cx="8496944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190E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撒但的生命</a:t>
            </a:r>
            <a:r>
              <a:rPr lang="en-US" altLang="zh-CN" sz="4000" kern="0" dirty="0">
                <a:solidFill>
                  <a:srgbClr val="190E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——</a:t>
            </a:r>
            <a:r>
              <a:rPr lang="zh-CN" altLang="en-US" sz="4000" kern="0" dirty="0">
                <a:solidFill>
                  <a:srgbClr val="190E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肉体中的罪性</a:t>
            </a:r>
            <a:endParaRPr lang="zh-CN" altLang="en-US" sz="4000" kern="0" dirty="0">
              <a:solidFill>
                <a:srgbClr val="190EF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2135560" y="980728"/>
            <a:ext cx="8352928" cy="216024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b="1" kern="0" dirty="0">
                <a:solidFill>
                  <a:srgbClr val="FFFFFF"/>
                </a:solidFill>
                <a:latin typeface="幼圆" pitchFamily="49" charset="-122"/>
                <a:ea typeface="幼圆" pitchFamily="49" charset="-122"/>
              </a:rPr>
              <a:t>肉体是罪的基地，受撒但掌控，喜爱罪、抵挡神。它不是中立的，而是主动犯罪的律所在。</a:t>
            </a:r>
            <a:endParaRPr lang="en-US" altLang="zh-CN" sz="3600" b="1" kern="0" dirty="0">
              <a:solidFill>
                <a:srgbClr val="FFFFFF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3431704" y="3478188"/>
            <a:ext cx="6952228" cy="2327076"/>
          </a:xfrm>
          <a:prstGeom prst="wedgeRectCallout">
            <a:avLst>
              <a:gd name="adj1" fmla="val 1033"/>
              <a:gd name="adj2" fmla="val -84924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“情欲的事都是显而易见的</a:t>
            </a:r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……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这些事我预先告诉你们，行这样事的人必不能承受神的国。”（加拉太书</a:t>
            </a:r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5:19–21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）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4" name="AutoShape 5"/>
          <p:cNvSpPr>
            <a:spLocks noChangeArrowheads="1"/>
          </p:cNvSpPr>
          <p:nvPr/>
        </p:nvSpPr>
        <p:spPr bwMode="auto">
          <a:xfrm>
            <a:off x="4583832" y="1772816"/>
            <a:ext cx="6120680" cy="3600400"/>
          </a:xfrm>
          <a:prstGeom prst="cloudCallout">
            <a:avLst>
              <a:gd name="adj1" fmla="val 40477"/>
              <a:gd name="adj2" fmla="val 3605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我们必须认清肉体的本质，不是可以驯服的，而是必须被治死的。靠自己无法胜过它，必须靠圣灵。</a:t>
            </a:r>
            <a:endParaRPr lang="zh-CN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07368" y="0"/>
            <a:ext cx="8496944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190E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神的生命</a:t>
            </a:r>
            <a:r>
              <a:rPr lang="en-US" altLang="zh-CN" sz="4000" kern="0" dirty="0">
                <a:solidFill>
                  <a:srgbClr val="190E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——</a:t>
            </a:r>
            <a:r>
              <a:rPr lang="zh-CN" altLang="en-US" sz="4000" kern="0" dirty="0">
                <a:solidFill>
                  <a:srgbClr val="190E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灵里的新造人</a:t>
            </a:r>
            <a:endParaRPr lang="zh-CN" altLang="en-US" sz="4000" kern="0" dirty="0">
              <a:solidFill>
                <a:srgbClr val="190EF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2135560" y="980728"/>
            <a:ext cx="8352928" cy="2160240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b="1" kern="0" dirty="0">
                <a:solidFill>
                  <a:srgbClr val="FFFFFF"/>
                </a:solidFill>
                <a:latin typeface="幼圆" pitchFamily="49" charset="-122"/>
                <a:ea typeface="幼圆" pitchFamily="49" charset="-122"/>
              </a:rPr>
              <a:t>当我们重生，圣灵进入我们的灵，赐下神的生命。这生命是圣洁、永恒、非受造的，能感知神、顺服神。</a:t>
            </a:r>
            <a:endParaRPr lang="en-US" altLang="zh-CN" sz="3600" b="1" kern="0" dirty="0">
              <a:solidFill>
                <a:srgbClr val="FFFFFF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3431704" y="3478188"/>
            <a:ext cx="5904656" cy="1823020"/>
          </a:xfrm>
          <a:prstGeom prst="wedgeRectCallout">
            <a:avLst>
              <a:gd name="adj1" fmla="val 1033"/>
              <a:gd name="adj2" fmla="val -84924"/>
            </a:avLst>
          </a:prstGeom>
          <a:solidFill>
            <a:srgbClr val="FFFF99"/>
          </a:solidFill>
          <a:ln w="9525" algn="ctr">
            <a:solidFill>
              <a:srgbClr val="99CC00"/>
            </a:solidFill>
            <a:miter lim="800000"/>
          </a:ln>
        </p:spPr>
        <p:txBody>
          <a:bodyPr/>
          <a:lstStyle/>
          <a:p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“基督在你们里面，身体因罪是死的，灵却因义是活的。”（罗马书</a:t>
            </a:r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8:10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）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4" name="AutoShape 5"/>
          <p:cNvSpPr>
            <a:spLocks noChangeArrowheads="1"/>
          </p:cNvSpPr>
          <p:nvPr/>
        </p:nvSpPr>
        <p:spPr bwMode="auto">
          <a:xfrm>
            <a:off x="4687745" y="2144122"/>
            <a:ext cx="6552728" cy="3744416"/>
          </a:xfrm>
          <a:prstGeom prst="cloudCallout">
            <a:avLst>
              <a:gd name="adj1" fmla="val 40477"/>
              <a:gd name="adj2" fmla="val 3605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这是我们得胜的关键</a:t>
            </a:r>
            <a:r>
              <a:rPr lang="en-US" altLang="zh-CN" sz="3200" dirty="0">
                <a:latin typeface="KaiTi" panose="02010609060101010101" pitchFamily="49" charset="-122"/>
                <a:ea typeface="KaiTi" panose="02010609060101010101" pitchFamily="49" charset="-122"/>
              </a:rPr>
              <a:t>——</a:t>
            </a:r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不是靠魂，不是靠肉体，而是靠神的生命活着。我们要学习转向灵，活在灵里。</a:t>
            </a:r>
            <a:endParaRPr lang="zh-CN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407368" y="0"/>
            <a:ext cx="8496944" cy="11430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anchor="ctr"/>
          <a:lstStyle/>
          <a:p>
            <a:pPr>
              <a:defRPr/>
            </a:pPr>
            <a:r>
              <a:rPr lang="zh-CN" altLang="en-US" sz="4000" kern="0" dirty="0">
                <a:solidFill>
                  <a:srgbClr val="190EFA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华康简魏碑" pitchFamily="65" charset="-122"/>
                <a:cs typeface="+mj-cs"/>
              </a:rPr>
              <a:t>魂是战场，决定属灵状态</a:t>
            </a:r>
            <a:endParaRPr lang="zh-CN" altLang="en-US" sz="4000" kern="0" dirty="0">
              <a:solidFill>
                <a:srgbClr val="190EFA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华康简魏碑" pitchFamily="65" charset="-122"/>
              <a:cs typeface="+mj-cs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>
            <a:off x="1631504" y="980728"/>
            <a:ext cx="8352928" cy="1496338"/>
          </a:xfrm>
          <a:prstGeom prst="wedgeRectCallout">
            <a:avLst>
              <a:gd name="adj1" fmla="val -18360"/>
              <a:gd name="adj2" fmla="val -49404"/>
            </a:avLst>
          </a:prstGeom>
          <a:solidFill>
            <a:srgbClr val="2D2D8A"/>
          </a:solidFill>
          <a:ln w="9525" algn="ctr">
            <a:solidFill>
              <a:srgbClr val="333399"/>
            </a:solidFill>
            <a:miter lim="800000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prstMaterial="dkEdge">
            <a:bevelT prst="relaxedInset"/>
            <a:bevelB w="101600" prst="riblet"/>
          </a:sp3d>
        </p:spPr>
        <p:txBody>
          <a:bodyPr lIns="180000" tIns="180000" rIns="180000" bIns="180000"/>
          <a:lstStyle/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3600" b="1" kern="0" dirty="0">
                <a:solidFill>
                  <a:srgbClr val="FFFFFF"/>
                </a:solidFill>
                <a:latin typeface="幼圆" pitchFamily="49" charset="-122"/>
                <a:ea typeface="幼圆" pitchFamily="49" charset="-122"/>
              </a:rPr>
              <a:t>魂是决定权的所在，灵与肉体都在争夺魂的主导权。</a:t>
            </a:r>
            <a:endParaRPr lang="en-US" altLang="zh-CN" sz="3600" b="1" kern="0" dirty="0">
              <a:solidFill>
                <a:srgbClr val="FFFFFF"/>
              </a:solidFill>
              <a:latin typeface="幼圆" pitchFamily="49" charset="-122"/>
              <a:ea typeface="幼圆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3600" b="1" kern="0" dirty="0">
              <a:solidFill>
                <a:srgbClr val="FFFFFF"/>
              </a:solidFill>
              <a:latin typeface="幼圆" pitchFamily="49" charset="-122"/>
              <a:ea typeface="幼圆" pitchFamily="49" charset="-122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3600" b="1" kern="0" dirty="0">
              <a:solidFill>
                <a:srgbClr val="FFFFFF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2711624" y="2636912"/>
            <a:ext cx="5904656" cy="1823020"/>
          </a:xfrm>
          <a:prstGeom prst="wedgeRectCallout">
            <a:avLst>
              <a:gd name="adj1" fmla="val 1033"/>
              <a:gd name="adj2" fmla="val -84924"/>
            </a:avLst>
          </a:prstGeom>
          <a:solidFill>
            <a:srgbClr val="FFFF99"/>
          </a:solidFill>
          <a:ln w="9525" algn="ctr">
            <a:solidFill>
              <a:schemeClr val="bg1"/>
            </a:solidFill>
            <a:miter lim="800000"/>
          </a:ln>
        </p:spPr>
        <p:txBody>
          <a:bodyPr/>
          <a:lstStyle/>
          <a:p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•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活在魂里 → 像人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  <a:p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•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活在肉体里 → 像鬼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  <a:p>
            <a:r>
              <a:rPr lang="en-US" altLang="zh-CN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•</a:t>
            </a:r>
            <a:r>
              <a:rPr lang="zh-CN" altLang="en-US" sz="3600" b="1" dirty="0">
                <a:solidFill>
                  <a:srgbClr val="660033"/>
                </a:solidFill>
                <a:latin typeface="幼圆" pitchFamily="49" charset="-122"/>
                <a:ea typeface="幼圆" pitchFamily="49" charset="-122"/>
              </a:rPr>
              <a:t>活在灵里 → 像神</a:t>
            </a:r>
            <a:endParaRPr lang="zh-CN" altLang="en-US" sz="3600" b="1" dirty="0">
              <a:solidFill>
                <a:srgbClr val="660033"/>
              </a:solidFill>
              <a:latin typeface="幼圆" pitchFamily="49" charset="-122"/>
              <a:ea typeface="幼圆" pitchFamily="49" charset="-122"/>
            </a:endParaRPr>
          </a:p>
        </p:txBody>
      </p:sp>
      <p:sp>
        <p:nvSpPr>
          <p:cNvPr id="14" name="AutoShape 5"/>
          <p:cNvSpPr>
            <a:spLocks noChangeArrowheads="1"/>
          </p:cNvSpPr>
          <p:nvPr/>
        </p:nvSpPr>
        <p:spPr bwMode="auto">
          <a:xfrm>
            <a:off x="5015880" y="1556792"/>
            <a:ext cx="5944759" cy="3744416"/>
          </a:xfrm>
          <a:prstGeom prst="cloudCallout">
            <a:avLst>
              <a:gd name="adj1" fmla="val 40477"/>
              <a:gd name="adj2" fmla="val 36051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</a:ln>
        </p:spPr>
        <p:txBody>
          <a:bodyPr/>
          <a:lstStyle/>
          <a:p>
            <a:r>
              <a:rPr lang="zh-CN" altLang="en-US" sz="3200" dirty="0">
                <a:latin typeface="KaiTi" panose="02010609060101010101" pitchFamily="49" charset="-122"/>
                <a:ea typeface="KaiTi" panose="02010609060101010101" pitchFamily="49" charset="-122"/>
              </a:rPr>
              <a:t>我们每天都在做选择：听从灵的声音，还是顺从肉体的欲望？魂的决定权至关重要。</a:t>
            </a:r>
            <a:endParaRPr lang="zh-CN" altLang="zh-CN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4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54" name="Text Box 4"/>
          <p:cNvSpPr txBox="1">
            <a:spLocks noChangeArrowheads="1"/>
          </p:cNvSpPr>
          <p:nvPr/>
        </p:nvSpPr>
        <p:spPr bwMode="auto">
          <a:xfrm>
            <a:off x="1127448" y="460648"/>
            <a:ext cx="9937104" cy="457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algn="just">
              <a:lnSpc>
                <a:spcPct val="150000"/>
              </a:lnSpc>
              <a:buClr>
                <a:srgbClr val="FFFF00"/>
              </a:buClr>
            </a:pPr>
            <a:r>
              <a:rPr lang="zh-CN" alt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幼圆" pitchFamily="49" charset="-122"/>
                <a:ea typeface="幼圆" pitchFamily="49" charset="-122"/>
              </a:rPr>
              <a:t>我们得救的人里面所有的三个生命，每一个都有一个律；所以在我们里面，不只有三个生命，还有属于这三个生命的三个律；此外，在我们身外还有一个神的律；所以在我们里外，共有四个律。</a:t>
            </a:r>
            <a:endParaRPr lang="zh-CN" alt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幼圆" pitchFamily="49" charset="-122"/>
              <a:ea typeface="幼圆" pitchFamily="49" charset="-122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10405307" y="6138491"/>
            <a:ext cx="1678558" cy="648072"/>
          </a:xfrm>
          <a:prstGeom prst="horizontalScroll">
            <a:avLst>
              <a:gd name="adj" fmla="val 21741"/>
            </a:avLst>
          </a:prstGeom>
          <a:solidFill>
            <a:schemeClr val="accent5">
              <a:lumMod val="20000"/>
              <a:lumOff val="80000"/>
            </a:schemeClr>
          </a:solidFill>
          <a:ln w="9525">
            <a:solidFill>
              <a:schemeClr val="bg1"/>
            </a:solidFill>
            <a:rou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zh-CN" altLang="en-US" sz="1600" b="1" dirty="0">
                <a:solidFill>
                  <a:srgbClr val="002060"/>
                </a:solidFill>
                <a:latin typeface="方正姚体" panose="02010601030101010101" pitchFamily="2" charset="-122"/>
                <a:ea typeface="方正姚体" panose="02010601030101010101" pitchFamily="2" charset="-122"/>
              </a:rPr>
              <a:t>讲真理传福音</a:t>
            </a:r>
            <a:endParaRPr lang="zh-CN" altLang="en-US" sz="1600" b="1" dirty="0">
              <a:solidFill>
                <a:srgbClr val="002060"/>
              </a:solidFill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4" name="Text Box 8"/>
          <p:cNvSpPr txBox="1">
            <a:spLocks noChangeArrowheads="1"/>
          </p:cNvSpPr>
          <p:nvPr/>
        </p:nvSpPr>
        <p:spPr bwMode="auto">
          <a:xfrm>
            <a:off x="875420" y="460137"/>
            <a:ext cx="10441160" cy="5621741"/>
          </a:xfrm>
          <a:prstGeom prst="rect">
            <a:avLst/>
          </a:prstGeom>
          <a:solidFill>
            <a:srgbClr val="FFFF99"/>
          </a:solidFill>
          <a:ln w="38100">
            <a:solidFill>
              <a:schemeClr val="bg1"/>
            </a:solidFill>
            <a:miter lim="800000"/>
          </a:ln>
        </p:spPr>
        <p:txBody>
          <a:bodyPr wrap="square" lIns="288000" tIns="216000" rIns="288000" bIns="216000">
            <a:spAutoFit/>
          </a:bodyPr>
          <a:lstStyle/>
          <a:p>
            <a:pPr>
              <a:lnSpc>
                <a:spcPts val="3700"/>
              </a:lnSpc>
              <a:spcBef>
                <a:spcPts val="0"/>
              </a:spcBef>
            </a:pPr>
            <a:r>
              <a:rPr lang="zh-CN" altLang="en-US" sz="2800" dirty="0">
                <a:ea typeface="楷体_GB2312" pitchFamily="49" charset="-122"/>
              </a:rPr>
              <a:t>罗</a:t>
            </a:r>
            <a:r>
              <a:rPr lang="en-US" altLang="zh-CN" sz="2800" dirty="0">
                <a:ea typeface="楷体_GB2312" pitchFamily="49" charset="-122"/>
              </a:rPr>
              <a:t>7:21-8:2</a:t>
            </a:r>
            <a:endParaRPr lang="en-US" altLang="zh-CN" sz="2800" dirty="0">
              <a:ea typeface="楷体_GB2312" pitchFamily="49" charset="-122"/>
            </a:endParaRP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CN" sz="2800" dirty="0">
                <a:ea typeface="楷体_GB2312" pitchFamily="49" charset="-122"/>
              </a:rPr>
              <a:t>21</a:t>
            </a:r>
            <a:r>
              <a:rPr lang="zh-CN" altLang="en-US" sz="2800" dirty="0">
                <a:ea typeface="楷体_GB2312" pitchFamily="49" charset="-122"/>
              </a:rPr>
              <a:t>我觉得有个律，就是我愿意为善的时候，便有恶与我同在。</a:t>
            </a:r>
            <a:endParaRPr lang="zh-CN" altLang="en-US" sz="2800" dirty="0">
              <a:ea typeface="楷体_GB2312" pitchFamily="49" charset="-122"/>
            </a:endParaRP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CN" sz="2800" dirty="0">
                <a:ea typeface="楷体_GB2312" pitchFamily="49" charset="-122"/>
              </a:rPr>
              <a:t>22</a:t>
            </a:r>
            <a:r>
              <a:rPr lang="zh-CN" altLang="en-US" sz="2800" dirty="0">
                <a:ea typeface="楷体_GB2312" pitchFamily="49" charset="-122"/>
              </a:rPr>
              <a:t>因为按着我里面的意思（原文作“人”），我是喜欢</a:t>
            </a:r>
            <a:r>
              <a:rPr lang="zh-CN" altLang="en-US" sz="2800" dirty="0">
                <a:solidFill>
                  <a:srgbClr val="FF0000"/>
                </a:solidFill>
                <a:ea typeface="楷体_GB2312" pitchFamily="49" charset="-122"/>
              </a:rPr>
              <a:t>神的律</a:t>
            </a:r>
            <a:r>
              <a:rPr lang="zh-CN" altLang="en-US" sz="2800" dirty="0">
                <a:ea typeface="楷体_GB2312" pitchFamily="49" charset="-122"/>
              </a:rPr>
              <a:t>；</a:t>
            </a:r>
            <a:endParaRPr lang="zh-CN" altLang="en-US" sz="2800" dirty="0">
              <a:ea typeface="楷体_GB2312" pitchFamily="49" charset="-122"/>
            </a:endParaRP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CN" sz="2800" dirty="0">
                <a:ea typeface="楷体_GB2312" pitchFamily="49" charset="-122"/>
              </a:rPr>
              <a:t>23</a:t>
            </a:r>
            <a:r>
              <a:rPr lang="zh-CN" altLang="en-US" sz="2800" dirty="0">
                <a:ea typeface="楷体_GB2312" pitchFamily="49" charset="-122"/>
              </a:rPr>
              <a:t>但我觉得肢体中另有个律和我</a:t>
            </a:r>
            <a:r>
              <a:rPr lang="zh-CN" altLang="en-US" sz="2800" dirty="0">
                <a:solidFill>
                  <a:srgbClr val="FF0000"/>
                </a:solidFill>
                <a:ea typeface="楷体_GB2312" pitchFamily="49" charset="-122"/>
              </a:rPr>
              <a:t>心中的律</a:t>
            </a:r>
            <a:r>
              <a:rPr lang="zh-CN" altLang="en-US" sz="2800" dirty="0">
                <a:ea typeface="楷体_GB2312" pitchFamily="49" charset="-122"/>
              </a:rPr>
              <a:t>交战，把我掳去叫我附从那</a:t>
            </a:r>
            <a:r>
              <a:rPr lang="zh-CN" altLang="en-US" sz="2800" dirty="0">
                <a:solidFill>
                  <a:srgbClr val="FF0000"/>
                </a:solidFill>
                <a:ea typeface="楷体_GB2312" pitchFamily="49" charset="-122"/>
              </a:rPr>
              <a:t>肢体中犯罪的律</a:t>
            </a:r>
            <a:r>
              <a:rPr lang="zh-CN" altLang="en-US" sz="2800" dirty="0">
                <a:ea typeface="楷体_GB2312" pitchFamily="49" charset="-122"/>
              </a:rPr>
              <a:t>。</a:t>
            </a:r>
            <a:endParaRPr lang="zh-CN" altLang="en-US" sz="2800" dirty="0">
              <a:ea typeface="楷体_GB2312" pitchFamily="49" charset="-122"/>
            </a:endParaRP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CN" sz="2800" dirty="0">
                <a:ea typeface="楷体_GB2312" pitchFamily="49" charset="-122"/>
              </a:rPr>
              <a:t>24</a:t>
            </a:r>
            <a:r>
              <a:rPr lang="zh-CN" altLang="en-US" sz="2800" dirty="0">
                <a:ea typeface="楷体_GB2312" pitchFamily="49" charset="-122"/>
              </a:rPr>
              <a:t>我真是苦啊！谁能救我脱离这取死的身体呢？</a:t>
            </a:r>
            <a:endParaRPr lang="zh-CN" altLang="en-US" sz="2800" dirty="0">
              <a:ea typeface="楷体_GB2312" pitchFamily="49" charset="-122"/>
            </a:endParaRP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CN" sz="2800" dirty="0">
                <a:ea typeface="楷体_GB2312" pitchFamily="49" charset="-122"/>
              </a:rPr>
              <a:t>25</a:t>
            </a:r>
            <a:r>
              <a:rPr lang="zh-CN" altLang="en-US" sz="2800" dirty="0">
                <a:ea typeface="楷体_GB2312" pitchFamily="49" charset="-122"/>
              </a:rPr>
              <a:t>感谢神！靠着我们的主耶稣基督就能脱离了。这样看来，我以内心顺服</a:t>
            </a:r>
            <a:r>
              <a:rPr lang="zh-CN" altLang="en-US" sz="2800" dirty="0">
                <a:solidFill>
                  <a:srgbClr val="FF0000"/>
                </a:solidFill>
                <a:ea typeface="楷体_GB2312" pitchFamily="49" charset="-122"/>
              </a:rPr>
              <a:t>神的律</a:t>
            </a:r>
            <a:r>
              <a:rPr lang="zh-CN" altLang="en-US" sz="2800" dirty="0">
                <a:ea typeface="楷体_GB2312" pitchFamily="49" charset="-122"/>
              </a:rPr>
              <a:t>，我肉体却顺服</a:t>
            </a:r>
            <a:r>
              <a:rPr lang="zh-CN" altLang="en-US" sz="2800" dirty="0">
                <a:solidFill>
                  <a:srgbClr val="FF0000"/>
                </a:solidFill>
                <a:ea typeface="楷体_GB2312" pitchFamily="49" charset="-122"/>
              </a:rPr>
              <a:t>罪的律</a:t>
            </a:r>
            <a:r>
              <a:rPr lang="zh-CN" altLang="en-US" sz="2800" dirty="0">
                <a:ea typeface="楷体_GB2312" pitchFamily="49" charset="-122"/>
              </a:rPr>
              <a:t>了。</a:t>
            </a:r>
            <a:endParaRPr lang="zh-CN" altLang="en-US" sz="2800" dirty="0">
              <a:ea typeface="楷体_GB2312" pitchFamily="49" charset="-122"/>
            </a:endParaRP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CN" sz="2800" dirty="0">
                <a:ea typeface="楷体_GB2312" pitchFamily="49" charset="-122"/>
              </a:rPr>
              <a:t>1</a:t>
            </a:r>
            <a:r>
              <a:rPr lang="zh-CN" altLang="en-US" sz="2800" dirty="0">
                <a:ea typeface="楷体_GB2312" pitchFamily="49" charset="-122"/>
              </a:rPr>
              <a:t>如今那些在基督耶稣里的，就不定罪了。</a:t>
            </a:r>
            <a:endParaRPr lang="zh-CN" altLang="en-US" sz="2800" dirty="0">
              <a:ea typeface="楷体_GB2312" pitchFamily="49" charset="-122"/>
            </a:endParaRPr>
          </a:p>
          <a:p>
            <a:pPr>
              <a:lnSpc>
                <a:spcPts val="3700"/>
              </a:lnSpc>
              <a:spcBef>
                <a:spcPts val="0"/>
              </a:spcBef>
            </a:pPr>
            <a:r>
              <a:rPr lang="en-US" altLang="zh-CN" sz="2800" dirty="0">
                <a:ea typeface="楷体_GB2312" pitchFamily="49" charset="-122"/>
              </a:rPr>
              <a:t>2</a:t>
            </a:r>
            <a:r>
              <a:rPr lang="zh-CN" altLang="en-US" sz="2800" dirty="0">
                <a:ea typeface="楷体_GB2312" pitchFamily="49" charset="-122"/>
              </a:rPr>
              <a:t>因为</a:t>
            </a:r>
            <a:r>
              <a:rPr lang="zh-CN" altLang="en-US" sz="2800" dirty="0">
                <a:solidFill>
                  <a:srgbClr val="FF0000"/>
                </a:solidFill>
                <a:ea typeface="楷体_GB2312" pitchFamily="49" charset="-122"/>
              </a:rPr>
              <a:t>赐生命圣灵的律</a:t>
            </a:r>
            <a:r>
              <a:rPr lang="zh-CN" altLang="en-US" sz="2800" dirty="0">
                <a:ea typeface="楷体_GB2312" pitchFamily="49" charset="-122"/>
              </a:rPr>
              <a:t>在基督耶稣里释放了我，使我脱离罪和死的律了。</a:t>
            </a:r>
            <a:endParaRPr lang="zh-CN" altLang="en-US" sz="2800" dirty="0">
              <a:ea typeface="楷体_GB2312" pitchFamily="49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2013 - 2022 主题">
  <a:themeElements>
    <a:clrScheme name="Office 2013 - 2022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题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2013 - 2022 主题">
  <a:themeElements>
    <a:clrScheme name="Office 2013 - 2022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主题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solidFill>
          <a:srgbClr val="2D2D8A"/>
        </a:solidFill>
        <a:ln w="9525" algn="ctr">
          <a:solidFill>
            <a:srgbClr val="333399"/>
          </a:solidFill>
          <a:miter lim="800000"/>
        </a:ln>
        <a:effectLst>
          <a:outerShdw blurRad="50800" dist="38100" dir="2700000" algn="tl" rotWithShape="0">
            <a:prstClr val="black">
              <a:alpha val="40000"/>
            </a:prstClr>
          </a:outerShdw>
        </a:effectLst>
        <a:scene3d>
          <a:camera prst="orthographicFront"/>
          <a:lightRig rig="threePt" dir="t"/>
        </a:scene3d>
        <a:sp3d prstMaterial="dkEdge">
          <a:bevelT prst="relaxedInset"/>
          <a:bevelB w="101600" prst="riblet"/>
        </a:sp3d>
      </a:spPr>
      <a:bodyPr lIns="180000" tIns="180000" rIns="180000" bIns="180000"/>
      <a:lstStyle>
        <a:defPPr algn="l" eaLnBrk="0" fontAlgn="auto" hangingPunct="0">
          <a:spcBef>
            <a:spcPts val="0"/>
          </a:spcBef>
          <a:spcAft>
            <a:spcPts val="0"/>
          </a:spcAft>
          <a:defRPr sz="2800" b="1" kern="0" dirty="0" smtClean="0">
            <a:solidFill>
              <a:srgbClr val="FFFFFF"/>
            </a:solidFill>
            <a:latin typeface="幼圆" pitchFamily="49" charset="-122"/>
            <a:ea typeface="幼圆" pitchFamily="49" charset="-122"/>
          </a:defRPr>
        </a:defPPr>
      </a:lst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CDESIGNE</Template>
  <TotalTime>0</TotalTime>
  <Words>2576</Words>
  <Application>WPS 演示</Application>
  <PresentationFormat>宽屏</PresentationFormat>
  <Paragraphs>252</Paragraphs>
  <Slides>18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18</vt:i4>
      </vt:variant>
    </vt:vector>
  </HeadingPairs>
  <TitlesOfParts>
    <vt:vector size="38" baseType="lpstr">
      <vt:lpstr>Arial</vt:lpstr>
      <vt:lpstr>SimSun</vt:lpstr>
      <vt:lpstr>Wingdings</vt:lpstr>
      <vt:lpstr>幼圆</vt:lpstr>
      <vt:lpstr>华文新魏</vt:lpstr>
      <vt:lpstr>方正姚体</vt:lpstr>
      <vt:lpstr>KaiTi</vt:lpstr>
      <vt:lpstr>Times New Roman</vt:lpstr>
      <vt:lpstr>华康简魏碑</vt:lpstr>
      <vt:lpstr>SimHei</vt:lpstr>
      <vt:lpstr>楷体_GB2312</vt:lpstr>
      <vt:lpstr>NSimSun</vt:lpstr>
      <vt:lpstr>DengXian</vt:lpstr>
      <vt:lpstr>Microsoft YaHei</vt:lpstr>
      <vt:lpstr>Arial Unicode MS</vt:lpstr>
      <vt:lpstr>DengXian Light</vt:lpstr>
      <vt:lpstr>Calibri Light</vt:lpstr>
      <vt:lpstr>Calibri</vt:lpstr>
      <vt:lpstr>Office 2013 - 2022 主题</vt:lpstr>
      <vt:lpstr>1_Office 2013 - 2022 主题</vt:lpstr>
      <vt:lpstr>三个生命四个律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Road in the countryside</dc:title>
  <dc:creator>www.powerpointstyles.com</dc:creator>
  <dc:description>Image credit to FreeDigitalPhotos.net</dc:description>
  <cp:lastModifiedBy>刘洋</cp:lastModifiedBy>
  <cp:revision>218</cp:revision>
  <dcterms:created xsi:type="dcterms:W3CDTF">2009-03-23T15:23:00Z</dcterms:created>
  <dcterms:modified xsi:type="dcterms:W3CDTF">2025-09-01T19:20:20Z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B43DFF3417BC4759A5B9436200F9C223_13</vt:lpwstr>
  </property>
  <property fmtid="{D5CDD505-2E9C-101B-9397-08002B2CF9AE}" pid="3" name="KSOProductBuildVer">
    <vt:lpwstr>2052-12.1.0.22529</vt:lpwstr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2025-08-02T22:15:37Z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63cf91fa-9219-41a9-8a72-6ded99569cdb</vt:lpwstr>
  </property>
  <property fmtid="{D5CDD505-2E9C-101B-9397-08002B2CF9AE}" pid="9" name="MSIP_Label_defa4170-0d19-0005-0004-bc88714345d2_ActionId">
    <vt:lpwstr>3edde739-7f39-439c-ac8f-ae171860eb5d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10, 3, 0, 1</vt:lpwstr>
  </property>
</Properties>
</file>