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317" r:id="rId2"/>
    <p:sldId id="287" r:id="rId3"/>
    <p:sldId id="308" r:id="rId4"/>
    <p:sldId id="309" r:id="rId5"/>
    <p:sldId id="314" r:id="rId6"/>
    <p:sldId id="315" r:id="rId7"/>
    <p:sldId id="316" r:id="rId8"/>
    <p:sldId id="318" r:id="rId9"/>
    <p:sldId id="319" r:id="rId10"/>
    <p:sldId id="320" r:id="rId11"/>
    <p:sldId id="321" r:id="rId12"/>
    <p:sldId id="322" r:id="rId13"/>
  </p:sldIdLst>
  <p:sldSz cx="9144000" cy="6858000" type="screen4x3"/>
  <p:notesSz cx="6858000" cy="9144000"/>
  <p:embeddedFontLst>
    <p:embeddedFont>
      <p:font typeface="黑体" panose="02010609060101010101" pitchFamily="49" charset="-122"/>
      <p:regular r:id="rId16"/>
    </p:embeddedFont>
    <p:embeddedFont>
      <p:font typeface="华文楷体" panose="02010600040101010101" pitchFamily="2" charset="-122"/>
      <p:regular r:id="rId17"/>
    </p:embeddedFont>
    <p:embeddedFont>
      <p:font typeface="幼圆" panose="02010509060101010101" pitchFamily="49" charset="-122"/>
      <p:regular r:id="rId18"/>
    </p:embeddedFont>
  </p:embeddedFontLst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FF00"/>
    <a:srgbClr val="660033"/>
    <a:srgbClr val="7DD330"/>
    <a:srgbClr val="00CC00"/>
    <a:srgbClr val="0C7CD2"/>
    <a:srgbClr val="99FF33"/>
    <a:srgbClr val="DCEC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31" autoAdjust="0"/>
    <p:restoredTop sz="94973" autoAdjust="0"/>
  </p:normalViewPr>
  <p:slideViewPr>
    <p:cSldViewPr showGuides="1">
      <p:cViewPr varScale="1">
        <p:scale>
          <a:sx n="82" d="100"/>
          <a:sy n="82" d="100"/>
        </p:scale>
        <p:origin x="1238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 sz="12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pPr>
              <a:defRPr/>
            </a:pPr>
            <a:fld id="{9224933F-DC07-40D5-ABBA-DA036AAECD0E}" type="slidenum">
              <a:rPr lang="zh-CN" altLang="en-US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8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 sz="12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pPr>
              <a:defRPr/>
            </a:pPr>
            <a:fld id="{6E835C55-FF58-4E29-9800-CA2B87A7BE5F}" type="slidenum">
              <a:rPr lang="zh-CN" altLang="en-US"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Arial" panose="020B0604020202020204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Arial" panose="020B060402020202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Arial" panose="020B060402020202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Arial" panose="020B060402020202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zh-CN" altLang="en-US">
                <a:ea typeface="宋体" panose="02010600030101010101" pitchFamily="2" charset="-122"/>
              </a:rPr>
              <a:t>列祖时期，它不断的给你看见，神可以作多少事；律法时期，它不断的给你看见，神是何等的一位神。必须有这两个作为引导，才能带进天国的时期。在天国的时期里，神的国就是天国；而天国又分作两个部分，第一个部分完全是恩典时期。这恩典叫我们得救，这恩典叫我们有主，这恩典叫我们和主耶稣一致，这恩典叫我们享受主耶稣作生命；因着恩典，我们这一班人就成为主耶稣的见证了。恩典时期也就是教会时期。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zh-CN" altLang="en-US">
                <a:ea typeface="宋体" panose="02010600030101010101" pitchFamily="2" charset="-122"/>
              </a:rPr>
              <a:t>列祖时期，它不断的给你看见，神可以作多少事；律法时期，它不断的给你看见，神是何等的一位神。必须有这两个作为引导，才能带进天国的时期。在天国的时期里，神的国就是天国；而天国又分作两个部分，第一个部分完全是恩典时期。这恩典叫我们得救，这恩典叫我们有主，这恩典叫我们和主耶稣一致，这恩典叫我们享受主耶稣作生命；因着恩典，我们这一班人就成为主耶稣的见证了。恩典时期也就是教会时期。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zh-CN" altLang="en-US">
                <a:ea typeface="宋体" panose="02010600030101010101" pitchFamily="2" charset="-122"/>
              </a:rPr>
              <a:t>列祖时期，它不断的给你看见，神可以作多少事；律法时期，它不断的给你看见，神是何等的一位神。必须有这两个作为引导，才能带进天国的时期。在天国的时期里，神的国就是天国；而天国又分作两个部分，第一个部分完全是恩典时期。这恩典叫我们得救，这恩典叫我们有主，这恩典叫我们和主耶稣一致，这恩典叫我们享受主耶稣作生命；因着恩典，我们这一班人就成为主耶稣的见证了。恩典时期也就是教会时期。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zh-CN" altLang="en-US">
                <a:ea typeface="宋体" panose="02010600030101010101" pitchFamily="2" charset="-122"/>
              </a:rPr>
              <a:t>列祖时期，它不断的给你看见，神可以作多少事；律法时期，它不断的给你看见，神是何等的一位神。必须有这两个作为引导，才能带进天国的时期。在天国的时期里，神的国就是天国；而天国又分作两个部分，第一个部分完全是恩典时期。这恩典叫我们得救，这恩典叫我们有主，这恩典叫我们和主耶稣一致，这恩典叫我们享受主耶稣作生命；因着恩典，我们这一班人就成为主耶稣的见证了。恩典时期也就是教会时期。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zh-CN" altLang="en-US">
                <a:ea typeface="宋体" panose="02010600030101010101" pitchFamily="2" charset="-122"/>
              </a:rPr>
              <a:t>列祖时期，它不断的给你看见，神可以作多少事；律法时期，它不断的给你看见，神是何等的一位神。必须有这两个作为引导，才能带进天国的时期。在天国的时期里，神的国就是天国；而天国又分作两个部分，第一个部分完全是恩典时期。这恩典叫我们得救，这恩典叫我们有主，这恩典叫我们和主耶稣一致，这恩典叫我们享受主耶稣作生命；因着恩典，我们这一班人就成为主耶稣的见证了。恩典时期也就是教会时期。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zh-CN" altLang="en-US">
                <a:ea typeface="宋体" panose="02010600030101010101" pitchFamily="2" charset="-122"/>
              </a:rPr>
              <a:t>列祖时期，它不断的给你看见，神可以作多少事；律法时期，它不断的给你看见，神是何等的一位神。必须有这两个作为引导，才能带进天国的时期。在天国的时期里，神的国就是天国；而天国又分作两个部分，第一个部分完全是恩典时期。这恩典叫我们得救，这恩典叫我们有主，这恩典叫我们和主耶稣一致，这恩典叫我们享受主耶稣作生命；因着恩典，我们这一班人就成为主耶稣的见证了。恩典时期也就是教会时期。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2" descr=" ytrtyrty azr uyt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2" name="Text Box 8"/>
          <p:cNvSpPr txBox="1">
            <a:spLocks noChangeArrowheads="1"/>
          </p:cNvSpPr>
          <p:nvPr userDrawn="1"/>
        </p:nvSpPr>
        <p:spPr bwMode="auto">
          <a:xfrm>
            <a:off x="8035925" y="6375400"/>
            <a:ext cx="1073150" cy="3667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altLang="zh-CN" b="1">
                <a:solidFill>
                  <a:schemeClr val="bg1"/>
                </a:solidFill>
                <a:ea typeface="宋体" panose="02010600030101010101" pitchFamily="2" charset="-122"/>
              </a:rPr>
              <a:t>Page </a:t>
            </a:r>
            <a:fld id="{0085899F-5C20-41CF-A0AB-1973A271CC63}" type="slidenum">
              <a:rPr lang="fr-FR" altLang="zh-CN" b="1">
                <a:solidFill>
                  <a:schemeClr val="bg1"/>
                </a:solidFill>
                <a:ea typeface="宋体" panose="02010600030101010101" pitchFamily="2" charset="-122"/>
              </a:rPr>
              <a:t>‹#›</a:t>
            </a:fld>
            <a:endParaRPr lang="fr-FR" altLang="zh-CN" b="1">
              <a:solidFill>
                <a:schemeClr val="bg1"/>
              </a:solidFill>
              <a:ea typeface="宋体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DE38F2-0FE5-D482-8D0A-6A4913C06F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2900" y="2275656"/>
            <a:ext cx="8458200" cy="2306687"/>
          </a:xfrm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/>
          <a:lstStyle/>
          <a:p>
            <a:r>
              <a:rPr lang="zh-CN" altLang="en-US" sz="72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神与时代的关系</a:t>
            </a:r>
          </a:p>
        </p:txBody>
      </p:sp>
      <p:sp>
        <p:nvSpPr>
          <p:cNvPr id="5" name="AutoShape 7">
            <a:extLst>
              <a:ext uri="{FF2B5EF4-FFF2-40B4-BE49-F238E27FC236}">
                <a16:creationId xmlns:a16="http://schemas.microsoft.com/office/drawing/2014/main" id="{4DAA563B-3D5E-B4A6-8736-121B8D5E9F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2360" y="6237288"/>
            <a:ext cx="1606550" cy="620712"/>
          </a:xfrm>
          <a:prstGeom prst="horizontalScroll">
            <a:avLst>
              <a:gd name="adj" fmla="val 21741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zh-CN" altLang="en-US" sz="1200" b="1" dirty="0">
                <a:solidFill>
                  <a:srgbClr val="39611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讲真理传福音</a:t>
            </a:r>
          </a:p>
        </p:txBody>
      </p:sp>
    </p:spTree>
    <p:extLst>
      <p:ext uri="{BB962C8B-B14F-4D97-AF65-F5344CB8AC3E}">
        <p14:creationId xmlns:p14="http://schemas.microsoft.com/office/powerpoint/2010/main" val="34225327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0DB897C4-EC95-48F6-2DAC-86389C160E90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500962" y="1088740"/>
            <a:ext cx="8142076" cy="4680520"/>
          </a:xfrm>
        </p:spPr>
        <p:txBody>
          <a:bodyPr/>
          <a:lstStyle/>
          <a:p>
            <a:r>
              <a:rPr lang="zh-CN" altLang="en-US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从基督的复活到基督的再来（恩典时期）</a:t>
            </a:r>
            <a:endParaRPr lang="en-US" altLang="zh-CN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endParaRPr lang="en-US" altLang="zh-CN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0" indent="0" algn="just">
              <a:spcBef>
                <a:spcPts val="0"/>
              </a:spcBef>
              <a:spcAft>
                <a:spcPts val="1800"/>
              </a:spcAft>
              <a:buNone/>
            </a:pPr>
            <a:r>
              <a:rPr lang="zh-CN" altLang="en-US" sz="24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罪必不能作你们的主；因你们不在律法之下，乃在恩典之下。</a:t>
            </a:r>
            <a:r>
              <a:rPr lang="zh-CN" altLang="en-US" sz="14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（罗马书 </a:t>
            </a:r>
            <a:r>
              <a:rPr lang="en-US" altLang="zh-CN" sz="14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6:14)</a:t>
            </a:r>
          </a:p>
          <a:p>
            <a:pPr marL="0" indent="0" algn="just">
              <a:spcBef>
                <a:spcPts val="0"/>
              </a:spcBef>
              <a:spcAft>
                <a:spcPts val="1800"/>
              </a:spcAft>
              <a:buNone/>
            </a:pPr>
            <a:r>
              <a:rPr lang="zh-CN" altLang="en-US" sz="24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律法本是藉着摩西传的；恩典和真理都是由耶稣基督来的。 </a:t>
            </a:r>
            <a:r>
              <a:rPr lang="en-US" altLang="zh-CN" sz="14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(</a:t>
            </a:r>
            <a:r>
              <a:rPr lang="zh-CN" altLang="en-US" sz="14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约翰福音</a:t>
            </a:r>
            <a:r>
              <a:rPr lang="en-US" altLang="zh-CN" sz="14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1:17)</a:t>
            </a:r>
          </a:p>
          <a:p>
            <a:pPr marL="0" indent="0" algn="just">
              <a:spcBef>
                <a:spcPts val="0"/>
              </a:spcBef>
              <a:spcAft>
                <a:spcPts val="1800"/>
              </a:spcAft>
              <a:buNone/>
            </a:pPr>
            <a:r>
              <a:rPr lang="zh-CN" altLang="en-US" sz="24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神救了我们，以圣召召我们，不是按我们的行为，乃是按他的旨意和恩典；这恩典是万古之先，在基督耶稣里赐给我们的。</a:t>
            </a:r>
            <a:r>
              <a:rPr lang="zh-CN" altLang="en-US" sz="14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sz="14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(</a:t>
            </a:r>
            <a:r>
              <a:rPr lang="zh-CN" altLang="en-US" sz="14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提摩太后书</a:t>
            </a:r>
            <a:r>
              <a:rPr lang="en-US" altLang="zh-CN" sz="14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1:9)</a:t>
            </a:r>
            <a:endParaRPr lang="zh-CN" altLang="en-US" sz="24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" name="AutoShape 7">
            <a:extLst>
              <a:ext uri="{FF2B5EF4-FFF2-40B4-BE49-F238E27FC236}">
                <a16:creationId xmlns:a16="http://schemas.microsoft.com/office/drawing/2014/main" id="{467C9763-2881-2980-2F3A-7781A6B311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2360" y="6237288"/>
            <a:ext cx="1606550" cy="620712"/>
          </a:xfrm>
          <a:prstGeom prst="horizontalScroll">
            <a:avLst>
              <a:gd name="adj" fmla="val 21741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zh-CN" altLang="en-US" sz="1200" b="1" dirty="0">
                <a:solidFill>
                  <a:srgbClr val="39611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讲真理传福音</a:t>
            </a:r>
          </a:p>
        </p:txBody>
      </p:sp>
    </p:spTree>
    <p:extLst>
      <p:ext uri="{BB962C8B-B14F-4D97-AF65-F5344CB8AC3E}">
        <p14:creationId xmlns:p14="http://schemas.microsoft.com/office/powerpoint/2010/main" val="30791209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90568AEC-8A67-B599-6BA2-FC48FFEB09E3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377534" y="980728"/>
            <a:ext cx="8388932" cy="4732958"/>
          </a:xfrm>
        </p:spPr>
        <p:txBody>
          <a:bodyPr/>
          <a:lstStyle/>
          <a:p>
            <a:r>
              <a:rPr lang="zh-CN" altLang="en-US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从基督的再来到新天新地（国度时期）</a:t>
            </a:r>
            <a:endParaRPr lang="en-US" altLang="zh-CN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endParaRPr lang="en-US" altLang="zh-CN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0" indent="0" algn="just">
              <a:spcBef>
                <a:spcPts val="0"/>
              </a:spcBef>
              <a:spcAft>
                <a:spcPts val="1800"/>
              </a:spcAft>
              <a:buNone/>
            </a:pPr>
            <a:r>
              <a:rPr lang="zh-CN" altLang="en-US" sz="24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第七位天使吹号，天上就有大声音说：世上的国成了我主和主基督的国；他要作王，直到永永远远。</a:t>
            </a:r>
            <a:r>
              <a:rPr lang="en-US" altLang="zh-CN" sz="14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(</a:t>
            </a:r>
            <a:r>
              <a:rPr lang="zh-CN" altLang="en-US" sz="14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启示录 </a:t>
            </a:r>
            <a:r>
              <a:rPr lang="en-US" altLang="zh-CN" sz="14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11:15)</a:t>
            </a:r>
            <a:endParaRPr lang="en-US" altLang="zh-CN" sz="24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0" indent="0" algn="just">
              <a:spcBef>
                <a:spcPts val="0"/>
              </a:spcBef>
              <a:spcAft>
                <a:spcPts val="1800"/>
              </a:spcAft>
              <a:buNone/>
            </a:pPr>
            <a:r>
              <a:rPr lang="zh-CN" altLang="en-US" sz="24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在头一次复活有份的有福了，圣洁了！第二次的死在他们身上没有权柄。他们必作神和基督的祭司，并要与基督一同作王一千年。</a:t>
            </a:r>
            <a:r>
              <a:rPr lang="en-US" altLang="zh-CN" sz="14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(</a:t>
            </a:r>
            <a:r>
              <a:rPr lang="zh-CN" altLang="en-US" sz="14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启示录</a:t>
            </a:r>
            <a:r>
              <a:rPr lang="en-US" altLang="zh-CN" sz="14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20:6)</a:t>
            </a:r>
            <a:endParaRPr lang="zh-CN" altLang="en-US" sz="24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AutoShape 7">
            <a:extLst>
              <a:ext uri="{FF2B5EF4-FFF2-40B4-BE49-F238E27FC236}">
                <a16:creationId xmlns:a16="http://schemas.microsoft.com/office/drawing/2014/main" id="{99DFC399-1DE4-FEFA-1AC6-DBA0A68B14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2360" y="6237288"/>
            <a:ext cx="1606550" cy="620712"/>
          </a:xfrm>
          <a:prstGeom prst="horizontalScroll">
            <a:avLst>
              <a:gd name="adj" fmla="val 21741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zh-CN" altLang="en-US" sz="1200" b="1" dirty="0">
                <a:solidFill>
                  <a:srgbClr val="39611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讲真理传福音</a:t>
            </a:r>
          </a:p>
        </p:txBody>
      </p:sp>
    </p:spTree>
    <p:extLst>
      <p:ext uri="{BB962C8B-B14F-4D97-AF65-F5344CB8AC3E}">
        <p14:creationId xmlns:p14="http://schemas.microsoft.com/office/powerpoint/2010/main" val="23359237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03FBF44C-79B8-E029-FB98-3A0093013224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r>
              <a:rPr lang="zh-CN" altLang="en-US" sz="4000" b="1" u="sng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恩典就是主耶稣基督</a:t>
            </a:r>
            <a:endParaRPr lang="en-US" altLang="zh-CN" sz="4000" b="1" u="sng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endParaRPr lang="en-US" altLang="zh-CN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0" indent="0">
              <a:buNone/>
            </a:pPr>
            <a:r>
              <a:rPr lang="zh-CN" altLang="en-US" sz="2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除他（耶稣）以外，别无拯救；因为在天下人间，没有赐下别的名，我们可以靠着得救。</a:t>
            </a:r>
            <a:r>
              <a:rPr lang="en-US" altLang="zh-CN" sz="1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(</a:t>
            </a:r>
            <a:r>
              <a:rPr lang="zh-CN" altLang="en-US" sz="1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使徒行传</a:t>
            </a:r>
            <a:r>
              <a:rPr lang="en-US" altLang="zh-CN" sz="1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4:12)</a:t>
            </a:r>
          </a:p>
          <a:p>
            <a:pPr marL="0" indent="0">
              <a:buNone/>
            </a:pPr>
            <a:endParaRPr lang="en-US" altLang="zh-CN" sz="18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0" indent="0">
              <a:buNone/>
            </a:pPr>
            <a:r>
              <a:rPr lang="zh-CN" altLang="en-US" sz="2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因为“凡求告主名的就必得救”。</a:t>
            </a:r>
            <a:r>
              <a:rPr lang="en-US" altLang="zh-CN" sz="20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(</a:t>
            </a:r>
            <a:r>
              <a:rPr lang="zh-CN" altLang="en-US" sz="20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罗马书</a:t>
            </a:r>
            <a:r>
              <a:rPr lang="en-US" altLang="zh-CN" sz="20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10:13)</a:t>
            </a:r>
            <a:endParaRPr lang="en-US" altLang="zh-CN" sz="28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" name="AutoShape 7">
            <a:extLst>
              <a:ext uri="{FF2B5EF4-FFF2-40B4-BE49-F238E27FC236}">
                <a16:creationId xmlns:a16="http://schemas.microsoft.com/office/drawing/2014/main" id="{5CC0FC52-5B5D-7340-A565-6DD0A98304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2360" y="6237288"/>
            <a:ext cx="1606550" cy="620712"/>
          </a:xfrm>
          <a:prstGeom prst="horizontalScroll">
            <a:avLst>
              <a:gd name="adj" fmla="val 21741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zh-CN" altLang="en-US" sz="1200" b="1" dirty="0">
                <a:solidFill>
                  <a:srgbClr val="39611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讲真理传福音</a:t>
            </a:r>
          </a:p>
        </p:txBody>
      </p:sp>
    </p:spTree>
    <p:extLst>
      <p:ext uri="{BB962C8B-B14F-4D97-AF65-F5344CB8AC3E}">
        <p14:creationId xmlns:p14="http://schemas.microsoft.com/office/powerpoint/2010/main" val="3893687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7429500" y="6192838"/>
            <a:ext cx="1606550" cy="620712"/>
          </a:xfrm>
          <a:prstGeom prst="horizontalScroll">
            <a:avLst>
              <a:gd name="adj" fmla="val 21741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zh-CN" altLang="en-US" sz="1200" b="1" dirty="0">
                <a:solidFill>
                  <a:srgbClr val="39611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神经纶中的经营</a:t>
            </a:r>
            <a:endParaRPr lang="zh-CN" altLang="en-US" sz="1400" b="1" dirty="0">
              <a:solidFill>
                <a:srgbClr val="39611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aphicFrame>
        <p:nvGraphicFramePr>
          <p:cNvPr id="8" name="Group 2"/>
          <p:cNvGraphicFramePr>
            <a:graphicFrameLocks noGrp="1"/>
          </p:cNvGraphicFramePr>
          <p:nvPr/>
        </p:nvGraphicFramePr>
        <p:xfrm>
          <a:off x="142878" y="1342141"/>
          <a:ext cx="9001154" cy="3944247"/>
        </p:xfrm>
        <a:graphic>
          <a:graphicData uri="http://schemas.openxmlformats.org/drawingml/2006/table">
            <a:tbl>
              <a:tblPr/>
              <a:tblGrid>
                <a:gridCol w="4714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438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58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46101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创世以前</a:t>
                      </a:r>
                      <a:endParaRPr kumimoji="0" lang="en-US" altLang="zh-CN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幼圆" panose="02010509060101010101" pitchFamily="49" charset="-122"/>
                        <a:ea typeface="幼圆" panose="020105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神  经  纶  中  的  经  营</a:t>
                      </a:r>
                      <a:endParaRPr kumimoji="0" lang="en-US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幼圆" panose="02010509060101010101" pitchFamily="49" charset="-122"/>
                        <a:ea typeface="幼圆" panose="020105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新天新地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98146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幼圆" panose="02010509060101010101" pitchFamily="49" charset="-122"/>
                        <a:ea typeface="幼圆" panose="020105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 Box 44"/>
          <p:cNvSpPr txBox="1">
            <a:spLocks noChangeArrowheads="1"/>
          </p:cNvSpPr>
          <p:nvPr/>
        </p:nvSpPr>
        <p:spPr bwMode="auto">
          <a:xfrm>
            <a:off x="3857620" y="3249617"/>
            <a:ext cx="1571636" cy="76944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华康简魏碑" pitchFamily="65" charset="-122"/>
              </a:rPr>
              <a:t>时间</a:t>
            </a:r>
            <a:endParaRPr lang="zh-CN" alt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华康简魏碑" pitchFamily="65" charset="-122"/>
            </a:endParaRPr>
          </a:p>
        </p:txBody>
      </p:sp>
      <p:cxnSp>
        <p:nvCxnSpPr>
          <p:cNvPr id="10" name="直接箭头连接符 9"/>
          <p:cNvCxnSpPr/>
          <p:nvPr/>
        </p:nvCxnSpPr>
        <p:spPr bwMode="auto">
          <a:xfrm rot="10800000">
            <a:off x="642911" y="3643314"/>
            <a:ext cx="3286148" cy="1588"/>
          </a:xfrm>
          <a:prstGeom prst="straightConnector1">
            <a:avLst/>
          </a:prstGeom>
          <a:noFill/>
          <a:ln w="793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21599983" rev="0"/>
            </a:camera>
            <a:lightRig rig="threePt" dir="t"/>
          </a:scene3d>
          <a:sp3d>
            <a:bevelT/>
          </a:sp3d>
        </p:spPr>
      </p:cxnSp>
      <p:cxnSp>
        <p:nvCxnSpPr>
          <p:cNvPr id="14" name="直接箭头连接符 13"/>
          <p:cNvCxnSpPr/>
          <p:nvPr/>
        </p:nvCxnSpPr>
        <p:spPr bwMode="auto">
          <a:xfrm flipV="1">
            <a:off x="5286380" y="3643314"/>
            <a:ext cx="3357586" cy="1588"/>
          </a:xfrm>
          <a:prstGeom prst="straightConnector1">
            <a:avLst/>
          </a:prstGeom>
          <a:noFill/>
          <a:ln w="793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21599983" rev="0"/>
            </a:camera>
            <a:lightRig rig="threePt" dir="t"/>
          </a:scene3d>
          <a:sp3d>
            <a:bevelT/>
          </a:sp3d>
        </p:spPr>
      </p:cxnSp>
      <p:sp>
        <p:nvSpPr>
          <p:cNvPr id="2" name="AutoShape 7"/>
          <p:cNvSpPr>
            <a:spLocks noChangeArrowheads="1"/>
          </p:cNvSpPr>
          <p:nvPr/>
        </p:nvSpPr>
        <p:spPr bwMode="auto">
          <a:xfrm>
            <a:off x="7452360" y="6237288"/>
            <a:ext cx="1606550" cy="620712"/>
          </a:xfrm>
          <a:prstGeom prst="horizontalScroll">
            <a:avLst>
              <a:gd name="adj" fmla="val 21741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zh-CN" altLang="en-US" sz="1200" b="1" dirty="0">
                <a:solidFill>
                  <a:srgbClr val="39611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讲真理传福音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9810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4497718"/>
              </p:ext>
            </p:extLst>
          </p:nvPr>
        </p:nvGraphicFramePr>
        <p:xfrm>
          <a:off x="71423" y="686879"/>
          <a:ext cx="9001154" cy="3944247"/>
        </p:xfrm>
        <a:graphic>
          <a:graphicData uri="http://schemas.openxmlformats.org/drawingml/2006/table">
            <a:tbl>
              <a:tblPr/>
              <a:tblGrid>
                <a:gridCol w="4714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91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91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91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91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91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911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4911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8585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746101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创世以前</a:t>
                      </a:r>
                      <a:endParaRPr kumimoji="0" lang="en-US" altLang="zh-CN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幼圆" panose="02010509060101010101" pitchFamily="49" charset="-122"/>
                        <a:ea typeface="幼圆" panose="020105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神  经  纶  中  的  经  营</a:t>
                      </a:r>
                      <a:endParaRPr kumimoji="0" lang="en-US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幼圆" panose="02010509060101010101" pitchFamily="49" charset="-122"/>
                        <a:ea typeface="幼圆" panose="020105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新天新地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157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无罪时期</a:t>
                      </a:r>
                      <a:endParaRPr kumimoji="0" lang="en-US" altLang="zh-CN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幼圆" panose="02010509060101010101" pitchFamily="49" charset="-122"/>
                        <a:ea typeface="幼圆" panose="020105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良心时期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人治时期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应许时期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律法时期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恩典时期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千年国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26576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神造亚当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亚当堕落之前</a:t>
                      </a:r>
                      <a:endParaRPr kumimoji="0" lang="en-US" altLang="zh-CN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幼圆" panose="02010509060101010101" pitchFamily="49" charset="-122"/>
                        <a:ea typeface="幼圆" panose="02010509060101010101" pitchFamily="49" charset="-122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幼圆" panose="02010509060101010101" pitchFamily="49" charset="-122"/>
                        <a:ea typeface="幼圆" panose="020105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亚当堕落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挪亚方舟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挪亚出方舟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神呼召亚伯拉罕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神呼召亚伯拉罕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摩西颁布律法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摩西颁布律法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旧约结束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主耶稣降生为人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主第二次再来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教会时代结束之后一千年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7429500" y="6192838"/>
            <a:ext cx="1606550" cy="620712"/>
          </a:xfrm>
          <a:prstGeom prst="horizontalScroll">
            <a:avLst>
              <a:gd name="adj" fmla="val 21741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zh-CN" altLang="en-US" sz="1200" b="1" dirty="0">
                <a:solidFill>
                  <a:srgbClr val="39611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神经纶中的经营</a:t>
            </a:r>
            <a:endParaRPr lang="zh-CN" altLang="en-US" sz="1400" b="1" dirty="0">
              <a:solidFill>
                <a:srgbClr val="39611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左大括号 4"/>
          <p:cNvSpPr/>
          <p:nvPr/>
        </p:nvSpPr>
        <p:spPr>
          <a:xfrm rot="16200000">
            <a:off x="4286248" y="970340"/>
            <a:ext cx="571504" cy="8001056"/>
          </a:xfrm>
          <a:prstGeom prst="leftBrace">
            <a:avLst>
              <a:gd name="adj1" fmla="val 28563"/>
              <a:gd name="adj2" fmla="val 50014"/>
            </a:avLst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 Box 44"/>
          <p:cNvSpPr txBox="1">
            <a:spLocks noChangeArrowheads="1"/>
          </p:cNvSpPr>
          <p:nvPr/>
        </p:nvSpPr>
        <p:spPr bwMode="auto">
          <a:xfrm>
            <a:off x="830453" y="5341263"/>
            <a:ext cx="7429552" cy="7067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  <a:cs typeface="汉仪魏碑简" panose="02010600000101010101" charset="-128"/>
                <a:sym typeface="汉仪魏碑简" panose="02010600000101010101" charset="-128"/>
              </a:rPr>
              <a:t>总共可分为七个时期</a:t>
            </a:r>
          </a:p>
        </p:txBody>
      </p:sp>
      <p:sp>
        <p:nvSpPr>
          <p:cNvPr id="10" name="AutoShape 7"/>
          <p:cNvSpPr>
            <a:spLocks noChangeArrowheads="1"/>
          </p:cNvSpPr>
          <p:nvPr/>
        </p:nvSpPr>
        <p:spPr bwMode="auto">
          <a:xfrm>
            <a:off x="7452360" y="6237288"/>
            <a:ext cx="1606550" cy="620712"/>
          </a:xfrm>
          <a:prstGeom prst="horizontalScroll">
            <a:avLst>
              <a:gd name="adj" fmla="val 21741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zh-CN" altLang="en-US" sz="1200" b="1" dirty="0">
                <a:solidFill>
                  <a:srgbClr val="39611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讲真理传福音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9810" name="Group 2"/>
          <p:cNvGraphicFramePr>
            <a:graphicFrameLocks noGrp="1"/>
          </p:cNvGraphicFramePr>
          <p:nvPr/>
        </p:nvGraphicFramePr>
        <p:xfrm>
          <a:off x="142844" y="1342141"/>
          <a:ext cx="9001154" cy="3944247"/>
        </p:xfrm>
        <a:graphic>
          <a:graphicData uri="http://schemas.openxmlformats.org/drawingml/2006/table">
            <a:tbl>
              <a:tblPr/>
              <a:tblGrid>
                <a:gridCol w="4714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91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91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91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91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91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911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4911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8585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746101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创世以前</a:t>
                      </a:r>
                      <a:endParaRPr kumimoji="0" lang="en-US" altLang="zh-CN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幼圆" panose="02010509060101010101" pitchFamily="49" charset="-122"/>
                        <a:ea typeface="幼圆" panose="020105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神  经  纶  中  的  经  营</a:t>
                      </a:r>
                      <a:endParaRPr kumimoji="0" lang="en-US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幼圆" panose="02010509060101010101" pitchFamily="49" charset="-122"/>
                        <a:ea typeface="幼圆" panose="020105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新天新地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157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无罪时期</a:t>
                      </a:r>
                      <a:endParaRPr kumimoji="0" lang="en-US" altLang="zh-CN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幼圆" panose="02010509060101010101" pitchFamily="49" charset="-122"/>
                        <a:ea typeface="幼圆" panose="020105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良心时期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人治时期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应许时期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律法时期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恩典时期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千年国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26576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神造亚当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亚当堕落之前</a:t>
                      </a:r>
                      <a:endParaRPr kumimoji="0" lang="en-US" altLang="zh-CN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幼圆" panose="02010509060101010101" pitchFamily="49" charset="-122"/>
                        <a:ea typeface="幼圆" panose="02010509060101010101" pitchFamily="49" charset="-122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幼圆" panose="02010509060101010101" pitchFamily="49" charset="-122"/>
                        <a:ea typeface="幼圆" panose="020105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亚当堕落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挪亚方舟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挪亚出方舟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神呼召亚伯拉罕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神呼召亚伯拉罕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摩西颁布律法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摩西颁布律法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旧约结束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主耶稣降生为人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主第二次再来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教会时代结束之后一千年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9492" name="Text Box 36"/>
          <p:cNvSpPr txBox="1">
            <a:spLocks noChangeArrowheads="1"/>
          </p:cNvSpPr>
          <p:nvPr/>
        </p:nvSpPr>
        <p:spPr bwMode="auto">
          <a:xfrm>
            <a:off x="285750" y="332740"/>
            <a:ext cx="8515985" cy="9334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noAutofit/>
          </a:bodyPr>
          <a:lstStyle/>
          <a:p>
            <a:pPr lvl="0"/>
            <a:r>
              <a:rPr lang="zh-CN" altLang="en-US" sz="24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汉仪魏碑简" panose="02010600000101010101" charset="-128"/>
                <a:sym typeface="+mn-ea"/>
              </a:rPr>
              <a:t>在时间里，在不同的时期，神经纶中的经营也不同。</a:t>
            </a:r>
          </a:p>
          <a:p>
            <a:pPr lvl="0"/>
            <a:r>
              <a:rPr lang="zh-CN" altLang="en-US" sz="24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汉仪魏碑简" panose="02010600000101010101" charset="-128"/>
                <a:sym typeface="+mn-ea"/>
              </a:rPr>
              <a:t>在这些不同的时期里，是在神不变的经纶里，有不同的经营</a:t>
            </a:r>
            <a:r>
              <a:rPr lang="en-US" altLang="zh-CN" sz="24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汉仪魏碑简" panose="02010600000101010101" charset="-128"/>
                <a:sym typeface="+mn-ea"/>
              </a:rPr>
              <a:t>…</a:t>
            </a: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7429500" y="6192838"/>
            <a:ext cx="1606550" cy="620712"/>
          </a:xfrm>
          <a:prstGeom prst="horizontalScroll">
            <a:avLst>
              <a:gd name="adj" fmla="val 21741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zh-CN" altLang="en-US" sz="1200" b="1" dirty="0">
                <a:solidFill>
                  <a:srgbClr val="39611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神经纶中的经营</a:t>
            </a:r>
            <a:endParaRPr lang="zh-CN" altLang="en-US" sz="1400" b="1" dirty="0">
              <a:solidFill>
                <a:srgbClr val="39611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左大括号 4"/>
          <p:cNvSpPr/>
          <p:nvPr/>
        </p:nvSpPr>
        <p:spPr>
          <a:xfrm rot="16200000">
            <a:off x="4357686" y="1428737"/>
            <a:ext cx="571504" cy="8001056"/>
          </a:xfrm>
          <a:prstGeom prst="leftBrace">
            <a:avLst>
              <a:gd name="adj1" fmla="val 28563"/>
              <a:gd name="adj2" fmla="val 50014"/>
            </a:avLst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 Box 44"/>
          <p:cNvSpPr txBox="1">
            <a:spLocks noChangeArrowheads="1"/>
          </p:cNvSpPr>
          <p:nvPr/>
        </p:nvSpPr>
        <p:spPr bwMode="auto">
          <a:xfrm>
            <a:off x="285750" y="5570084"/>
            <a:ext cx="8502015" cy="95410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l"/>
            <a:r>
              <a:rPr lang="zh-CN" altLang="en-US" sz="280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神对于每一时期的人，都有特殊的方法对待。</a:t>
            </a:r>
            <a:r>
              <a: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神在不同的时期里，对人也有不同的要求</a:t>
            </a:r>
            <a:endParaRPr lang="zh-CN" altLang="en-US" sz="2800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0" name="AutoShape 7"/>
          <p:cNvSpPr>
            <a:spLocks noChangeArrowheads="1"/>
          </p:cNvSpPr>
          <p:nvPr/>
        </p:nvSpPr>
        <p:spPr bwMode="auto">
          <a:xfrm>
            <a:off x="7452360" y="6237288"/>
            <a:ext cx="1606550" cy="620712"/>
          </a:xfrm>
          <a:prstGeom prst="horizontalScroll">
            <a:avLst>
              <a:gd name="adj" fmla="val 21741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zh-CN" altLang="en-US" sz="1200" b="1" dirty="0">
                <a:solidFill>
                  <a:srgbClr val="39611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讲真理传福音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9810" name="Group 2"/>
          <p:cNvGraphicFramePr>
            <a:graphicFrameLocks noGrp="1"/>
          </p:cNvGraphicFramePr>
          <p:nvPr/>
        </p:nvGraphicFramePr>
        <p:xfrm>
          <a:off x="142844" y="1342141"/>
          <a:ext cx="9001154" cy="3944247"/>
        </p:xfrm>
        <a:graphic>
          <a:graphicData uri="http://schemas.openxmlformats.org/drawingml/2006/table">
            <a:tbl>
              <a:tblPr/>
              <a:tblGrid>
                <a:gridCol w="4714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91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91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91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91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91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911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4911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8585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746101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创世以前</a:t>
                      </a:r>
                      <a:endParaRPr kumimoji="0" lang="en-US" altLang="zh-CN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幼圆" panose="02010509060101010101" pitchFamily="49" charset="-122"/>
                        <a:ea typeface="幼圆" panose="020105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神  经  纶  中  的  经  营</a:t>
                      </a:r>
                      <a:endParaRPr kumimoji="0" lang="en-US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幼圆" panose="02010509060101010101" pitchFamily="49" charset="-122"/>
                        <a:ea typeface="幼圆" panose="020105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新天新地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157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无罪时期</a:t>
                      </a:r>
                      <a:endParaRPr kumimoji="0" lang="en-US" altLang="zh-CN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幼圆" panose="02010509060101010101" pitchFamily="49" charset="-122"/>
                        <a:ea typeface="幼圆" panose="020105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5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良心时期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5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人治时期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5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应许时期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5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律法时期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5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恩典时期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千年国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26576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神造亚当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亚当堕落之前</a:t>
                      </a:r>
                      <a:endParaRPr kumimoji="0" lang="en-US" altLang="zh-CN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幼圆" panose="02010509060101010101" pitchFamily="49" charset="-122"/>
                        <a:ea typeface="幼圆" panose="02010509060101010101" pitchFamily="49" charset="-122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幼圆" panose="02010509060101010101" pitchFamily="49" charset="-122"/>
                        <a:ea typeface="幼圆" panose="020105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5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亚当堕落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挪亚方舟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5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挪亚出方舟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神呼召亚伯拉罕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5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神呼召亚伯拉罕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摩西颁布律法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5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摩西颁布律法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旧约结束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5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主耶稣降生为人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主第二次再来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教会时代结束之后一千年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9492" name="Text Box 36"/>
          <p:cNvSpPr txBox="1">
            <a:spLocks noChangeArrowheads="1"/>
          </p:cNvSpPr>
          <p:nvPr/>
        </p:nvSpPr>
        <p:spPr bwMode="auto">
          <a:xfrm>
            <a:off x="213995" y="404495"/>
            <a:ext cx="8891905" cy="8299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lvl="0"/>
            <a:r>
              <a:rPr lang="zh-CN" altLang="en-US" sz="24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汉仪魏碑简" panose="02010600000101010101" charset="-128"/>
                <a:sym typeface="+mn-ea"/>
              </a:rPr>
              <a:t>在时间里，在不同的时期，神经纶中的经营也不同。</a:t>
            </a:r>
          </a:p>
          <a:p>
            <a:pPr lvl="0"/>
            <a:r>
              <a:rPr lang="zh-CN" altLang="en-US" sz="24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汉仪魏碑简" panose="02010600000101010101" charset="-128"/>
                <a:sym typeface="+mn-ea"/>
              </a:rPr>
              <a:t>在这些不同的时期里，是在神不变的经纶里，有不同的经营</a:t>
            </a:r>
            <a:r>
              <a:rPr lang="en-US" altLang="zh-CN" sz="24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汉仪魏碑简" panose="02010600000101010101" charset="-128"/>
                <a:sym typeface="+mn-ea"/>
              </a:rPr>
              <a:t>…</a:t>
            </a: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7429500" y="6192838"/>
            <a:ext cx="1606550" cy="620712"/>
          </a:xfrm>
          <a:prstGeom prst="horizontalScroll">
            <a:avLst>
              <a:gd name="adj" fmla="val 21741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zh-CN" altLang="en-US" sz="1200" b="1" dirty="0">
                <a:solidFill>
                  <a:srgbClr val="39611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神经纶中的经营</a:t>
            </a:r>
            <a:endParaRPr lang="zh-CN" altLang="en-US" sz="1400" b="1" dirty="0">
              <a:solidFill>
                <a:srgbClr val="39611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左大括号 4"/>
          <p:cNvSpPr/>
          <p:nvPr/>
        </p:nvSpPr>
        <p:spPr>
          <a:xfrm rot="16200000">
            <a:off x="3214678" y="2571745"/>
            <a:ext cx="571504" cy="5715040"/>
          </a:xfrm>
          <a:prstGeom prst="leftBrace">
            <a:avLst>
              <a:gd name="adj1" fmla="val 28563"/>
              <a:gd name="adj2" fmla="val 50014"/>
            </a:avLst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 Box 44"/>
          <p:cNvSpPr txBox="1">
            <a:spLocks noChangeArrowheads="1"/>
          </p:cNvSpPr>
          <p:nvPr/>
        </p:nvSpPr>
        <p:spPr bwMode="auto">
          <a:xfrm>
            <a:off x="899795" y="5661025"/>
            <a:ext cx="5869305" cy="10763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l"/>
            <a:r>
              <a:rPr lang="zh-CN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但是，从无罪时期到律法时期，</a:t>
            </a:r>
            <a:endParaRPr lang="en-US" altLang="zh-CN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l"/>
            <a:r>
              <a:rPr lang="zh-CN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人都是以失败告终</a:t>
            </a:r>
          </a:p>
        </p:txBody>
      </p:sp>
      <p:sp>
        <p:nvSpPr>
          <p:cNvPr id="10" name="AutoShape 7"/>
          <p:cNvSpPr>
            <a:spLocks noChangeArrowheads="1"/>
          </p:cNvSpPr>
          <p:nvPr/>
        </p:nvSpPr>
        <p:spPr bwMode="auto">
          <a:xfrm>
            <a:off x="7452360" y="6237288"/>
            <a:ext cx="1606550" cy="620712"/>
          </a:xfrm>
          <a:prstGeom prst="horizontalScroll">
            <a:avLst>
              <a:gd name="adj" fmla="val 21741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zh-CN" altLang="en-US" sz="1200" b="1" dirty="0">
                <a:solidFill>
                  <a:srgbClr val="39611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讲真理传福音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9810" name="Group 2"/>
          <p:cNvGraphicFramePr>
            <a:graphicFrameLocks noGrp="1"/>
          </p:cNvGraphicFramePr>
          <p:nvPr/>
        </p:nvGraphicFramePr>
        <p:xfrm>
          <a:off x="142844" y="1342141"/>
          <a:ext cx="9001154" cy="3944247"/>
        </p:xfrm>
        <a:graphic>
          <a:graphicData uri="http://schemas.openxmlformats.org/drawingml/2006/table">
            <a:tbl>
              <a:tblPr/>
              <a:tblGrid>
                <a:gridCol w="4714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91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91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91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91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91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911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4911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8585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746101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创世以前</a:t>
                      </a:r>
                      <a:endParaRPr kumimoji="0" lang="en-US" altLang="zh-CN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幼圆" panose="02010509060101010101" pitchFamily="49" charset="-122"/>
                        <a:ea typeface="幼圆" panose="020105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神  经  纶  中  的  经  营</a:t>
                      </a:r>
                      <a:endParaRPr kumimoji="0" lang="en-US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幼圆" panose="02010509060101010101" pitchFamily="49" charset="-122"/>
                        <a:ea typeface="幼圆" panose="020105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新天新地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157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无罪时期</a:t>
                      </a:r>
                      <a:endParaRPr kumimoji="0" lang="en-US" altLang="zh-CN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幼圆" panose="02010509060101010101" pitchFamily="49" charset="-122"/>
                        <a:ea typeface="幼圆" panose="020105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5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良心时期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5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人治时期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5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应许时期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5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律法时期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5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恩典时期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千年国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26576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神造亚当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亚当堕落之前</a:t>
                      </a:r>
                      <a:endParaRPr kumimoji="0" lang="en-US" altLang="zh-CN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幼圆" panose="02010509060101010101" pitchFamily="49" charset="-122"/>
                        <a:ea typeface="幼圆" panose="02010509060101010101" pitchFamily="49" charset="-122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幼圆" panose="02010509060101010101" pitchFamily="49" charset="-122"/>
                        <a:ea typeface="幼圆" panose="020105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5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亚当堕落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挪亚方舟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5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挪亚出方舟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神呼召亚伯拉罕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5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神呼召亚伯拉罕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摩西颁布律法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5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摩西颁布律法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旧约结束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5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主耶稣降生为人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主第二次再来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教会时代结束之后一千年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9492" name="Text Box 36"/>
          <p:cNvSpPr txBox="1">
            <a:spLocks noChangeArrowheads="1"/>
          </p:cNvSpPr>
          <p:nvPr/>
        </p:nvSpPr>
        <p:spPr bwMode="auto">
          <a:xfrm>
            <a:off x="214283" y="214290"/>
            <a:ext cx="8572560" cy="95410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lvl="0"/>
            <a:r>
              <a:rPr lang="zh-CN" altLang="en-US" sz="2800" dirty="0">
                <a:solidFill>
                  <a:schemeClr val="bg1"/>
                </a:solidFill>
                <a:latin typeface="华康简魏碑" pitchFamily="65" charset="-122"/>
                <a:ea typeface="华康简魏碑" pitchFamily="65" charset="-122"/>
              </a:rPr>
              <a:t>    在这些不同的时期里，神是在祂不变的经纶里，有不同的经营</a:t>
            </a:r>
            <a:r>
              <a:rPr lang="en-US" altLang="zh-CN" sz="2800" dirty="0">
                <a:solidFill>
                  <a:schemeClr val="bg1"/>
                </a:solidFill>
                <a:latin typeface="华康简魏碑" pitchFamily="65" charset="-122"/>
                <a:ea typeface="华康简魏碑" pitchFamily="65" charset="-122"/>
              </a:rPr>
              <a:t>……</a:t>
            </a:r>
            <a:endParaRPr lang="zh-CN" altLang="fr-FR" sz="2800" dirty="0">
              <a:solidFill>
                <a:schemeClr val="bg1"/>
              </a:solidFill>
              <a:latin typeface="华康简魏碑" pitchFamily="65" charset="-122"/>
              <a:ea typeface="华康简魏碑" pitchFamily="65" charset="-122"/>
            </a:endParaRP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7429500" y="6192838"/>
            <a:ext cx="1606550" cy="620712"/>
          </a:xfrm>
          <a:prstGeom prst="horizontalScroll">
            <a:avLst>
              <a:gd name="adj" fmla="val 21741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zh-CN" altLang="en-US" sz="1200" b="1" dirty="0">
                <a:solidFill>
                  <a:srgbClr val="39611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神经纶中的经营</a:t>
            </a:r>
            <a:endParaRPr lang="zh-CN" altLang="en-US" sz="1400" b="1" dirty="0">
              <a:solidFill>
                <a:srgbClr val="39611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Text Box 44"/>
          <p:cNvSpPr txBox="1">
            <a:spLocks noChangeArrowheads="1"/>
          </p:cNvSpPr>
          <p:nvPr/>
        </p:nvSpPr>
        <p:spPr bwMode="auto">
          <a:xfrm>
            <a:off x="357190" y="49106"/>
            <a:ext cx="8001024" cy="2306955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9525">
            <a:noFill/>
            <a:miter lim="800000"/>
          </a:ln>
        </p:spPr>
        <p:txBody>
          <a:bodyPr wrap="square" lIns="288000">
            <a:spAutoFit/>
          </a:bodyPr>
          <a:lstStyle/>
          <a:p>
            <a:r>
              <a:rPr lang="zh-CN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只有在恩典时期主耶稣亲自来成为人，</a:t>
            </a:r>
            <a:endParaRPr lang="en-US" altLang="zh-CN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完成救赎的工作，产生教会，</a:t>
            </a:r>
            <a:endParaRPr lang="en-US" altLang="zh-CN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并借着被建造长成的教会，</a:t>
            </a:r>
            <a:endParaRPr lang="en-US" altLang="zh-CN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才能成就神永远的旨意。</a:t>
            </a:r>
          </a:p>
        </p:txBody>
      </p:sp>
      <p:sp>
        <p:nvSpPr>
          <p:cNvPr id="10" name="AutoShape 7"/>
          <p:cNvSpPr>
            <a:spLocks noChangeArrowheads="1"/>
          </p:cNvSpPr>
          <p:nvPr/>
        </p:nvSpPr>
        <p:spPr bwMode="auto">
          <a:xfrm>
            <a:off x="7452360" y="6237288"/>
            <a:ext cx="1606550" cy="620712"/>
          </a:xfrm>
          <a:prstGeom prst="horizontalScroll">
            <a:avLst>
              <a:gd name="adj" fmla="val 21741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zh-CN" altLang="en-US" sz="1200" b="1" dirty="0">
                <a:solidFill>
                  <a:srgbClr val="39611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讲真理传福音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9810" name="Group 2"/>
          <p:cNvGraphicFramePr>
            <a:graphicFrameLocks noGrp="1"/>
          </p:cNvGraphicFramePr>
          <p:nvPr/>
        </p:nvGraphicFramePr>
        <p:xfrm>
          <a:off x="142844" y="1342141"/>
          <a:ext cx="9001154" cy="3944247"/>
        </p:xfrm>
        <a:graphic>
          <a:graphicData uri="http://schemas.openxmlformats.org/drawingml/2006/table">
            <a:tbl>
              <a:tblPr/>
              <a:tblGrid>
                <a:gridCol w="4714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91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91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91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91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91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911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4911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8585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746101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创世以前</a:t>
                      </a:r>
                      <a:endParaRPr kumimoji="0" lang="en-US" altLang="zh-CN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幼圆" panose="02010509060101010101" pitchFamily="49" charset="-122"/>
                        <a:ea typeface="幼圆" panose="020105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神  经  纶  中  的  经  营</a:t>
                      </a:r>
                      <a:endParaRPr kumimoji="0" lang="en-US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幼圆" panose="02010509060101010101" pitchFamily="49" charset="-122"/>
                        <a:ea typeface="幼圆" panose="020105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新天新地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157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无罪时期</a:t>
                      </a:r>
                      <a:endParaRPr kumimoji="0" lang="en-US" altLang="zh-CN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幼圆" panose="02010509060101010101" pitchFamily="49" charset="-122"/>
                        <a:ea typeface="幼圆" panose="020105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5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良心时期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5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人治时期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5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应许时期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5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律法时期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5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恩典时期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千年国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26576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神造亚当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亚当堕落之前</a:t>
                      </a:r>
                      <a:endParaRPr kumimoji="0" lang="en-US" altLang="zh-CN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幼圆" panose="02010509060101010101" pitchFamily="49" charset="-122"/>
                        <a:ea typeface="幼圆" panose="02010509060101010101" pitchFamily="49" charset="-122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幼圆" panose="02010509060101010101" pitchFamily="49" charset="-122"/>
                        <a:ea typeface="幼圆" panose="020105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5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亚当堕落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挪亚方舟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5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挪亚出方舟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神呼召亚伯拉罕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5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神呼召亚伯拉罕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摩西颁布律法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5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摩西颁布律法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旧约结束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5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主耶稣降生为人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主第二次再来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  <a:cs typeface="Arial" panose="020B0604020202020204" pitchFamily="34" charset="0"/>
                        </a:rPr>
                        <a:t>教会时代结束之后一千年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9492" name="Text Box 36"/>
          <p:cNvSpPr txBox="1">
            <a:spLocks noChangeArrowheads="1"/>
          </p:cNvSpPr>
          <p:nvPr/>
        </p:nvSpPr>
        <p:spPr bwMode="auto">
          <a:xfrm>
            <a:off x="214283" y="214290"/>
            <a:ext cx="8572560" cy="95410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lvl="0"/>
            <a:r>
              <a:rPr lang="zh-CN" altLang="en-US" sz="2800" dirty="0">
                <a:solidFill>
                  <a:schemeClr val="bg1"/>
                </a:solidFill>
                <a:latin typeface="华康简魏碑" pitchFamily="65" charset="-122"/>
                <a:ea typeface="华康简魏碑" pitchFamily="65" charset="-122"/>
              </a:rPr>
              <a:t>    在这些不同的时期里，神是在祂不变的经纶里，有不同的经营</a:t>
            </a:r>
            <a:r>
              <a:rPr lang="en-US" altLang="zh-CN" sz="2800" dirty="0">
                <a:solidFill>
                  <a:schemeClr val="bg1"/>
                </a:solidFill>
                <a:latin typeface="华康简魏碑" pitchFamily="65" charset="-122"/>
                <a:ea typeface="华康简魏碑" pitchFamily="65" charset="-122"/>
              </a:rPr>
              <a:t>……</a:t>
            </a:r>
            <a:endParaRPr lang="zh-CN" altLang="fr-FR" sz="2800" dirty="0">
              <a:solidFill>
                <a:schemeClr val="bg1"/>
              </a:solidFill>
              <a:latin typeface="华康简魏碑" pitchFamily="65" charset="-122"/>
              <a:ea typeface="华康简魏碑" pitchFamily="65" charset="-122"/>
            </a:endParaRP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7429500" y="6192838"/>
            <a:ext cx="1606550" cy="620712"/>
          </a:xfrm>
          <a:prstGeom prst="horizontalScroll">
            <a:avLst>
              <a:gd name="adj" fmla="val 21741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zh-CN" altLang="en-US" sz="1200" b="1" dirty="0">
                <a:solidFill>
                  <a:srgbClr val="39611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神经纶中的经营</a:t>
            </a:r>
            <a:endParaRPr lang="zh-CN" altLang="en-US" sz="1400" b="1" dirty="0">
              <a:solidFill>
                <a:srgbClr val="39611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Text Box 44"/>
          <p:cNvSpPr txBox="1">
            <a:spLocks noChangeArrowheads="1"/>
          </p:cNvSpPr>
          <p:nvPr/>
        </p:nvSpPr>
        <p:spPr bwMode="auto">
          <a:xfrm>
            <a:off x="357190" y="49106"/>
            <a:ext cx="8001024" cy="2306955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9525">
            <a:noFill/>
            <a:miter lim="800000"/>
          </a:ln>
        </p:spPr>
        <p:txBody>
          <a:bodyPr wrap="square" lIns="288000">
            <a:spAutoFit/>
          </a:bodyPr>
          <a:lstStyle/>
          <a:p>
            <a:r>
              <a:rPr lang="zh-CN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只有在恩典时期主耶稣亲自来成为人，</a:t>
            </a:r>
            <a:endParaRPr lang="en-US" altLang="zh-CN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完成救赎的工作，产生教会，</a:t>
            </a:r>
            <a:endParaRPr lang="en-US" altLang="zh-CN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并借着被建造长成的教会，</a:t>
            </a:r>
            <a:endParaRPr lang="en-US" altLang="zh-CN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才能成就神永远的旨意。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6500826" y="1984709"/>
            <a:ext cx="606425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rgbClr val="FF0000"/>
              </a:buClr>
              <a:buSzPct val="200000"/>
              <a:buFont typeface="Wingdings" panose="05000000000000000000" pitchFamily="2" charset="2"/>
              <a:buChar char="ü"/>
            </a:pPr>
            <a:r>
              <a:rPr lang="en-US" altLang="zh-CN" sz="6000" dirty="0"/>
              <a:t> 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0" y="5735659"/>
            <a:ext cx="7215206" cy="829945"/>
          </a:xfrm>
          <a:prstGeom prst="rect">
            <a:avLst/>
          </a:prstGeom>
          <a:solidFill>
            <a:srgbClr val="006600">
              <a:alpha val="89018"/>
            </a:srgbClr>
          </a:solidFill>
          <a:ln w="12700">
            <a:solidFill>
              <a:srgbClr val="339966"/>
            </a:solidFill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4800" b="1" dirty="0">
                <a:solidFill>
                  <a:srgbClr val="FFFF99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汉仪魏碑简" panose="02010600000101010101" charset="-128"/>
              </a:rPr>
              <a:t>这就是神经纶中的经营</a:t>
            </a:r>
            <a:r>
              <a:rPr lang="en-US" altLang="zh-CN" sz="4800" b="1" dirty="0">
                <a:solidFill>
                  <a:srgbClr val="FFFF99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汉仪魏碑简" panose="02010600000101010101" charset="-128"/>
              </a:rPr>
              <a:t>…</a:t>
            </a:r>
          </a:p>
        </p:txBody>
      </p:sp>
      <p:pic>
        <p:nvPicPr>
          <p:cNvPr id="10" name="Picture 10" descr="箭头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7263" y="5429264"/>
            <a:ext cx="315912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utoShape 7"/>
          <p:cNvSpPr>
            <a:spLocks noChangeArrowheads="1"/>
          </p:cNvSpPr>
          <p:nvPr/>
        </p:nvSpPr>
        <p:spPr bwMode="auto">
          <a:xfrm>
            <a:off x="7452360" y="6237288"/>
            <a:ext cx="1606550" cy="620712"/>
          </a:xfrm>
          <a:prstGeom prst="horizontalScroll">
            <a:avLst>
              <a:gd name="adj" fmla="val 21741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zh-CN" altLang="en-US" sz="1200" b="1" dirty="0">
                <a:solidFill>
                  <a:srgbClr val="39611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讲真理传福音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6" grpId="0"/>
      <p:bldP spid="9" grpId="0" bldLvl="0" animBg="1"/>
      <p:bldP spid="9" grpId="1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30A39EC9-32E2-24C0-317A-B6C276158886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770992" y="1268760"/>
            <a:ext cx="7602016" cy="3456384"/>
          </a:xfrm>
        </p:spPr>
        <p:txBody>
          <a:bodyPr/>
          <a:lstStyle/>
          <a:p>
            <a:r>
              <a:rPr lang="zh-CN" altLang="en-US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从亚当到摩西（法前时期）</a:t>
            </a:r>
            <a:endParaRPr lang="en-US" altLang="zh-CN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endParaRPr lang="en-US" altLang="zh-CN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0" indent="0">
              <a:buNone/>
            </a:pPr>
            <a:r>
              <a:rPr lang="zh-CN" altLang="en-US" sz="24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然而从亚当到摩西，死就作了王，连那些不与亚当犯一样罪过的，也在他的权下。亚当乃是那以后要来之人的预像。</a:t>
            </a:r>
            <a:r>
              <a:rPr lang="en-US" altLang="zh-CN" sz="14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(</a:t>
            </a:r>
            <a:r>
              <a:rPr lang="zh-CN" altLang="en-US" sz="14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罗马书</a:t>
            </a:r>
            <a:r>
              <a:rPr lang="en-US" altLang="zh-CN" sz="14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5:14)</a:t>
            </a:r>
            <a:endParaRPr lang="zh-CN" altLang="en-US" sz="24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" name="AutoShape 7">
            <a:extLst>
              <a:ext uri="{FF2B5EF4-FFF2-40B4-BE49-F238E27FC236}">
                <a16:creationId xmlns:a16="http://schemas.microsoft.com/office/drawing/2014/main" id="{E355CC22-1A5E-B0D4-0AD5-AB44B1B517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2360" y="6237288"/>
            <a:ext cx="1606550" cy="620712"/>
          </a:xfrm>
          <a:prstGeom prst="horizontalScroll">
            <a:avLst>
              <a:gd name="adj" fmla="val 21741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zh-CN" altLang="en-US" sz="1200" b="1" dirty="0">
                <a:solidFill>
                  <a:srgbClr val="39611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讲真理传福音</a:t>
            </a:r>
          </a:p>
        </p:txBody>
      </p:sp>
    </p:spTree>
    <p:extLst>
      <p:ext uri="{BB962C8B-B14F-4D97-AF65-F5344CB8AC3E}">
        <p14:creationId xmlns:p14="http://schemas.microsoft.com/office/powerpoint/2010/main" val="15095563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C93A3C4C-46E0-2D57-E583-2FBAC6710670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536966" y="908720"/>
            <a:ext cx="8070068" cy="4696954"/>
          </a:xfrm>
        </p:spPr>
        <p:txBody>
          <a:bodyPr/>
          <a:lstStyle/>
          <a:p>
            <a:r>
              <a:rPr lang="zh-CN" altLang="en-US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从摩西到基督（律法时期）</a:t>
            </a:r>
            <a:endParaRPr lang="en-US" altLang="zh-CN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endParaRPr lang="en-US" altLang="zh-CN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zh-CN" altLang="en-US" sz="24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所以凡有血气的，没有一个因行律法能在神面前称义，因为律法本是叫人知罪。</a:t>
            </a:r>
            <a:r>
              <a:rPr lang="en-US" altLang="zh-CN" sz="14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(</a:t>
            </a:r>
            <a:r>
              <a:rPr lang="zh-CN" altLang="en-US" sz="14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罗马书</a:t>
            </a:r>
            <a:r>
              <a:rPr lang="en-US" altLang="zh-CN" sz="14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3:20)</a:t>
            </a: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zh-CN" altLang="en-US" sz="24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但这因信得救的理还未来以先，我们被看守在律法之下，直圈到那将来的真道显明出来。这样，律法是我们训蒙的师傅，引我们到基督那里，使我们因信称义。</a:t>
            </a:r>
            <a:r>
              <a:rPr lang="en-US" altLang="zh-CN" sz="14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(</a:t>
            </a:r>
            <a:r>
              <a:rPr lang="zh-CN" altLang="en-US" sz="14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加拉太书</a:t>
            </a:r>
            <a:r>
              <a:rPr lang="en-US" altLang="zh-CN" sz="14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3:23-24)</a:t>
            </a:r>
            <a:endParaRPr lang="zh-CN" altLang="en-US" sz="24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" name="AutoShape 7">
            <a:extLst>
              <a:ext uri="{FF2B5EF4-FFF2-40B4-BE49-F238E27FC236}">
                <a16:creationId xmlns:a16="http://schemas.microsoft.com/office/drawing/2014/main" id="{EF52DF89-6B4F-F0E8-D357-DBAD1816A3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2360" y="6237288"/>
            <a:ext cx="1606550" cy="620712"/>
          </a:xfrm>
          <a:prstGeom prst="horizontalScroll">
            <a:avLst>
              <a:gd name="adj" fmla="val 21741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zh-CN" altLang="en-US" sz="1200" b="1" dirty="0">
                <a:solidFill>
                  <a:srgbClr val="39611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讲真理传福音</a:t>
            </a:r>
          </a:p>
        </p:txBody>
      </p:sp>
    </p:spTree>
    <p:extLst>
      <p:ext uri="{BB962C8B-B14F-4D97-AF65-F5344CB8AC3E}">
        <p14:creationId xmlns:p14="http://schemas.microsoft.com/office/powerpoint/2010/main" val="1868566157"/>
      </p:ext>
    </p:extLst>
  </p:cSld>
  <p:clrMapOvr>
    <a:masterClrMapping/>
  </p:clrMapOvr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CDESIGNE</Template>
  <TotalTime>46</TotalTime>
  <Words>1986</Words>
  <Application>Microsoft Office PowerPoint</Application>
  <PresentationFormat>全屏显示(4:3)</PresentationFormat>
  <Paragraphs>215</Paragraphs>
  <Slides>12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0" baseType="lpstr">
      <vt:lpstr>华文楷体</vt:lpstr>
      <vt:lpstr>黑体</vt:lpstr>
      <vt:lpstr>Wingdings</vt:lpstr>
      <vt:lpstr>华康简魏碑</vt:lpstr>
      <vt:lpstr>Arial</vt:lpstr>
      <vt:lpstr>幼圆</vt:lpstr>
      <vt:lpstr>宋体</vt:lpstr>
      <vt:lpstr>Modèle par défaut</vt:lpstr>
      <vt:lpstr>神与时代的关系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Road in the countryside</dc:title>
  <dc:creator>www.powerpointstyles.com</dc:creator>
  <dc:description>Image credit to FreeDigitalPhotos.net</dc:description>
  <cp:lastModifiedBy>ChrisChen</cp:lastModifiedBy>
  <cp:revision>209</cp:revision>
  <dcterms:created xsi:type="dcterms:W3CDTF">2009-03-23T15:23:00Z</dcterms:created>
  <dcterms:modified xsi:type="dcterms:W3CDTF">2025-10-14T22:11:29Z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D47015393F654FDFB7C02C00D23AB96B_12</vt:lpwstr>
  </property>
  <property fmtid="{D5CDD505-2E9C-101B-9397-08002B2CF9AE}" pid="3" name="KSOProductBuildVer">
    <vt:lpwstr>2052-12.1.0.22089</vt:lpwstr>
  </property>
  <property fmtid="{D5CDD505-2E9C-101B-9397-08002B2CF9AE}" pid="4" name="MSIP_Label_defa4170-0d19-0005-0004-bc88714345d2_Enabled">
    <vt:lpwstr>true</vt:lpwstr>
  </property>
  <property fmtid="{D5CDD505-2E9C-101B-9397-08002B2CF9AE}" pid="5" name="MSIP_Label_defa4170-0d19-0005-0004-bc88714345d2_SetDate">
    <vt:lpwstr>2025-10-14T22:11:03Z</vt:lpwstr>
  </property>
  <property fmtid="{D5CDD505-2E9C-101B-9397-08002B2CF9AE}" pid="6" name="MSIP_Label_defa4170-0d19-0005-0004-bc88714345d2_Method">
    <vt:lpwstr>Standard</vt:lpwstr>
  </property>
  <property fmtid="{D5CDD505-2E9C-101B-9397-08002B2CF9AE}" pid="7" name="MSIP_Label_defa4170-0d19-0005-0004-bc88714345d2_Name">
    <vt:lpwstr>defa4170-0d19-0005-0004-bc88714345d2</vt:lpwstr>
  </property>
  <property fmtid="{D5CDD505-2E9C-101B-9397-08002B2CF9AE}" pid="8" name="MSIP_Label_defa4170-0d19-0005-0004-bc88714345d2_SiteId">
    <vt:lpwstr>63cf91fa-9219-41a9-8a72-6ded99569cdb</vt:lpwstr>
  </property>
  <property fmtid="{D5CDD505-2E9C-101B-9397-08002B2CF9AE}" pid="9" name="MSIP_Label_defa4170-0d19-0005-0004-bc88714345d2_ActionId">
    <vt:lpwstr>0cd6144a-39bc-4c65-99d1-ff503f56386e</vt:lpwstr>
  </property>
  <property fmtid="{D5CDD505-2E9C-101B-9397-08002B2CF9AE}" pid="10" name="MSIP_Label_defa4170-0d19-0005-0004-bc88714345d2_ContentBits">
    <vt:lpwstr>0</vt:lpwstr>
  </property>
  <property fmtid="{D5CDD505-2E9C-101B-9397-08002B2CF9AE}" pid="11" name="MSIP_Label_defa4170-0d19-0005-0004-bc88714345d2_Tag">
    <vt:lpwstr>10, 3, 0, 1</vt:lpwstr>
  </property>
</Properties>
</file>